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3" r:id="rId3"/>
    <p:sldId id="288" r:id="rId4"/>
    <p:sldId id="264" r:id="rId5"/>
    <p:sldId id="259" r:id="rId6"/>
    <p:sldId id="277" r:id="rId7"/>
    <p:sldId id="265" r:id="rId8"/>
    <p:sldId id="279" r:id="rId9"/>
    <p:sldId id="257" r:id="rId10"/>
    <p:sldId id="260" r:id="rId11"/>
    <p:sldId id="269" r:id="rId12"/>
    <p:sldId id="268" r:id="rId13"/>
    <p:sldId id="282" r:id="rId14"/>
    <p:sldId id="266" r:id="rId15"/>
    <p:sldId id="270" r:id="rId16"/>
    <p:sldId id="271" r:id="rId17"/>
    <p:sldId id="267" r:id="rId18"/>
    <p:sldId id="262" r:id="rId19"/>
    <p:sldId id="289" r:id="rId20"/>
    <p:sldId id="283" r:id="rId21"/>
    <p:sldId id="284" r:id="rId22"/>
    <p:sldId id="275" r:id="rId23"/>
    <p:sldId id="280" r:id="rId24"/>
    <p:sldId id="274" r:id="rId25"/>
    <p:sldId id="290" r:id="rId26"/>
    <p:sldId id="281" r:id="rId27"/>
    <p:sldId id="285" r:id="rId28"/>
    <p:sldId id="286" r:id="rId29"/>
    <p:sldId id="2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6E30298-AA7D-464D-994C-4DA42A166CC2}">
          <p14:sldIdLst>
            <p14:sldId id="256"/>
            <p14:sldId id="263"/>
            <p14:sldId id="288"/>
            <p14:sldId id="264"/>
            <p14:sldId id="259"/>
            <p14:sldId id="277"/>
            <p14:sldId id="265"/>
            <p14:sldId id="279"/>
            <p14:sldId id="257"/>
            <p14:sldId id="260"/>
            <p14:sldId id="269"/>
            <p14:sldId id="268"/>
            <p14:sldId id="282"/>
            <p14:sldId id="266"/>
            <p14:sldId id="270"/>
            <p14:sldId id="271"/>
            <p14:sldId id="267"/>
            <p14:sldId id="262"/>
            <p14:sldId id="289"/>
            <p14:sldId id="283"/>
            <p14:sldId id="284"/>
            <p14:sldId id="275"/>
            <p14:sldId id="280"/>
            <p14:sldId id="274"/>
            <p14:sldId id="290"/>
            <p14:sldId id="281"/>
            <p14:sldId id="285"/>
            <p14:sldId id="286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91" autoAdjust="0"/>
    <p:restoredTop sz="83504" autoAdjust="0"/>
  </p:normalViewPr>
  <p:slideViewPr>
    <p:cSldViewPr snapToGrid="0">
      <p:cViewPr varScale="1">
        <p:scale>
          <a:sx n="84" d="100"/>
          <a:sy n="84" d="100"/>
        </p:scale>
        <p:origin x="184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5894-0B28-428D-9A79-07B6670454EA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7044EA-9591-437C-9E51-2848DF4C941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9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2175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78024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3453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When saying ‘draws’ its actually just calculates the X and Y positions of the ellipse using polar coordinates and incrementing the angle.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134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48889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445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Compton camera being using for medical purposes would likely require the detectors to be able to move in all 3 dimensions. This complicates the mathematics blah blah.</a:t>
            </a:r>
          </a:p>
          <a:p>
            <a:r>
              <a:rPr lang="en-GB" dirty="0"/>
              <a:t>May also have to iterate through different height slices? As in how do you work out the source distance.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3664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Compton camera being using for medical purposes would likely require the detectors to be able to move in all 3 dimensions. This complicates the mathematics blah blah.</a:t>
            </a:r>
          </a:p>
          <a:p>
            <a:r>
              <a:rPr lang="en-GB" dirty="0"/>
              <a:t>May also have to iterate through different height slices? As in how do you work out the source distance.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2526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441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whether this is simulated or experimental data. </a:t>
            </a:r>
          </a:p>
          <a:p>
            <a:r>
              <a:rPr lang="en-GB" dirty="0"/>
              <a:t>Exception is MATLAB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585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782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timestamp in experimental data is the 100s of picoseconds since start?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File per detector</a:t>
            </a:r>
          </a:p>
          <a:p>
            <a:r>
              <a:rPr lang="en-GB" dirty="0"/>
              <a:t>detector specific calibration – calculated using the histogram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882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Greater than.. Less than..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Explain what the </a:t>
            </a:r>
            <a:r>
              <a:rPr lang="en-GB" dirty="0" err="1"/>
              <a:t>evententry</a:t>
            </a:r>
            <a:r>
              <a:rPr lang="en-GB" dirty="0"/>
              <a:t> stores?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673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Each against each in pairs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842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First scatter event against first absorber then iterates through absorber until finds or reaches end. Then moves 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When finds one The timestamp, energy and detector number from both events is then output to a file.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073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The image reconstruction software has to work with simulated or experimental data processed with the ‘Coincidence checker’. </a:t>
            </a:r>
          </a:p>
          <a:p>
            <a:r>
              <a:rPr lang="en-GB" dirty="0"/>
              <a:t>Experimental has headers which are ignored by program. </a:t>
            </a:r>
          </a:p>
          <a:p>
            <a:r>
              <a:rPr lang="en-GB" dirty="0"/>
              <a:t>Energy provided in </a:t>
            </a:r>
            <a:r>
              <a:rPr lang="en-GB" dirty="0" err="1"/>
              <a:t>KeV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644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By the </a:t>
            </a:r>
            <a:r>
              <a:rPr lang="en-GB" dirty="0" err="1"/>
              <a:t>conegenerator</a:t>
            </a:r>
            <a:r>
              <a:rPr lang="en-GB" dirty="0"/>
              <a:t> class.</a:t>
            </a:r>
          </a:p>
          <a:p>
            <a:r>
              <a:rPr lang="en-GB" dirty="0"/>
              <a:t>Diagram?</a:t>
            </a:r>
          </a:p>
          <a:p>
            <a:r>
              <a:rPr lang="en-GB" dirty="0"/>
              <a:t>Explain how Compton formula used?</a:t>
            </a:r>
          </a:p>
          <a:p>
            <a:r>
              <a:rPr lang="en-GB" dirty="0"/>
              <a:t>Trig?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7044EA-9591-437C-9E51-2848DF4C941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741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FA29-A43A-4B9A-8060-AFF77DFB6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35A78-F577-42CB-B642-7F8E2B75E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CD85F-847B-4901-91C8-FA4BD853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6F9E8-718C-4503-8DCC-24A954B4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68142-F305-4919-B2C0-F06ED1D4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39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9EAAA-40CB-4E2D-877D-DA509048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42D41-925E-42E7-9D72-39AFD983D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6ABC0-4292-4B5B-92E7-884499A63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8AE7B-3CB7-4A04-94DE-E917A2C5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DDAC-A92D-4E1A-86D9-296C7A822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53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3AC3E0-57A4-4888-88D2-B0CF8B41B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EFFE3-4438-4449-882D-E3EB778E5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0F9B6-B284-4ABC-9D06-5B2EE07DC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92F4A-E2CA-4C62-BE67-0A601EC03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88EAB-ED56-4FE0-8543-73276987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00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69E4-E42A-4FAE-AE25-1262E6F2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3D809-AB2D-4B10-BA4E-9FC304744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31E4C-CF68-4682-BB47-032C5045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103FB-9D2D-4D40-A910-1B7197FFB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AB2F6-D0D1-42AA-B2F1-F5939F30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32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5DB77-135A-4E56-9B7D-1B739E1B7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744F-47E3-4BF5-A5ED-C5CC6DE98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91474-5B80-4403-A207-D3FD5D747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9F38-E284-4B32-B835-7ECD4FE6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8A575-0891-4FF3-8BE0-DF19CF1C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44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B71A-3D7C-446C-BCF8-B3A99CA2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D0C48-7195-4C29-9886-7F01B777F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CF8B8-33B2-4C07-A9FB-37668382F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218D4-E5F4-4B1A-9F89-37DEC0130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39502-2E32-4824-8906-6A07C007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5AA28-28FD-4616-BBF2-620FBF3CF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283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B2C0-16EA-4910-895C-C213FA33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19FAE-6B1A-499D-95BF-DCF703844B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BFC82B-3CFB-44B9-BDC2-5D5CB542F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FB92D2-B9E8-4E8E-83A3-9B0FA617BB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0CA72-A646-402B-AFDA-D437CEA0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3FFAA-AF64-4C16-A000-8E4F700D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B6F3F5-6942-44A0-896F-AEEE364B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D9559-0F7D-4219-AF05-8F918AAB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92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209B-94D7-441A-BEDD-BA41B2929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AADBA-DE78-4F50-9205-DE9CB25C2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B038B-170C-44C6-87D1-35B33D609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41976-07B3-4AF5-8F4F-F731BF834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81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6E97EE-EA09-4DE5-A77C-B46E0F142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7CF7F-402E-48E9-B1D3-25235A80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B05A5-69D3-4569-AEC0-3AE59CF0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68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D48B7-5FC9-46CF-A1D2-7D00257A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E747-F7FD-4CFB-A5C4-D63116A52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BE67-E04A-43D8-B797-285519071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C6CB54-D41A-4575-AF50-575DC65D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ED05D-BE08-40DF-8C33-E5639ADE2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A261F-3FAC-4BB4-A74F-9918F42E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42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2CCA-0731-4317-9408-85BDF339F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87C9CF-A377-4DC2-8E2D-D2E813738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27217-A38F-43CB-807E-FCEB577DC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CDA33-6CEE-4DA1-B39F-FBAD754B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E637-D749-4B93-9C4B-44BE2CDB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079EB-7B41-440F-A896-F4FC557C7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66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C80620-B4D6-488F-8C33-6B3F58494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BF9E5-3D89-4B68-BF87-9FB91601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19FD4-150D-43FD-9D40-9AFE17FF5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27B0B-A4C2-4509-AC1E-E08580FC2632}" type="datetimeFigureOut">
              <a:rPr lang="en-GB" smtClean="0"/>
              <a:t>12/03/2018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2D89F-BD2E-423A-AAB9-9E6F4E736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16C90-219C-496A-92D9-562592217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76B8F-B1E5-4756-A1E2-C3623D079A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51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nic_section" TargetMode="External"/><Relationship Id="rId2" Type="http://schemas.openxmlformats.org/officeDocument/2006/relationships/hyperlink" Target="http://inspirehep.net/record/1446785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png"/><Relationship Id="rId7" Type="http://schemas.openxmlformats.org/officeDocument/2006/relationships/image" Target="../media/image18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7B365-6B0B-497B-8960-B663B3C3D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1393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GB" dirty="0"/>
              <a:t>Medical Imaging Group Studies:  </a:t>
            </a:r>
            <a:r>
              <a:rPr lang="en-GB" sz="8900" dirty="0"/>
              <a:t>Data Analysis and Image Reconstruction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072A7-5A26-422B-B33B-C165FF5E5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3608"/>
            <a:ext cx="9144000" cy="1655762"/>
          </a:xfrm>
        </p:spPr>
        <p:txBody>
          <a:bodyPr>
            <a:normAutofit/>
          </a:bodyPr>
          <a:lstStyle/>
          <a:p>
            <a:r>
              <a:rPr lang="en-GB" sz="2800" dirty="0"/>
              <a:t>Jack Joynson and </a:t>
            </a:r>
            <a:r>
              <a:rPr lang="en-GB" sz="2800" dirty="0" err="1"/>
              <a:t>Ziyue</a:t>
            </a:r>
            <a:r>
              <a:rPr lang="en-GB" sz="2800" dirty="0"/>
              <a:t> Wang</a:t>
            </a:r>
          </a:p>
        </p:txBody>
      </p:sp>
    </p:spTree>
    <p:extLst>
      <p:ext uri="{BB962C8B-B14F-4D97-AF65-F5344CB8AC3E}">
        <p14:creationId xmlns:p14="http://schemas.microsoft.com/office/powerpoint/2010/main" val="260635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Cone Generation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0" dirty="0"/>
                  <a:t>A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𝐶𝑜𝑛𝑒</m:t>
                    </m:r>
                  </m:oMath>
                </a14:m>
                <a:r>
                  <a:rPr lang="en-GB" dirty="0"/>
                  <a:t> object is produced for each coincidence.</a:t>
                </a:r>
              </a:p>
              <a:p>
                <a:r>
                  <a:rPr lang="en-GB" dirty="0"/>
                  <a:t>The object defines the properties of the cone including the half angle and the image plane intersection. </a:t>
                </a:r>
              </a:p>
              <a:p>
                <a:r>
                  <a:rPr lang="en-GB" dirty="0"/>
                  <a:t>We can find half angle from the rearranged Compton scattering equation where E is the total energy of the gamma ray before scatter 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</m:oMath>
                </a14:m>
                <a:r>
                  <a:rPr lang="en-GB" dirty="0"/>
                  <a:t>E is the absorbed energy.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29C42AB-94FB-483B-A382-789489DA8C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 r="-6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equation.pdf">
            <a:extLst>
              <a:ext uri="{FF2B5EF4-FFF2-40B4-BE49-F238E27FC236}">
                <a16:creationId xmlns:a16="http://schemas.microsoft.com/office/drawing/2014/main" id="{8D046E57-1408-344E-BE54-A7AD60147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644" y="4874972"/>
            <a:ext cx="4550912" cy="110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69612F-3BA9-8549-A95E-30C1BFA1C87F}"/>
              </a:ext>
            </a:extLst>
          </p:cNvPr>
          <p:cNvSpPr txBox="1"/>
          <p:nvPr/>
        </p:nvSpPr>
        <p:spPr>
          <a:xfrm>
            <a:off x="5998464" y="5102319"/>
            <a:ext cx="5807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Eq.1 Rearranged Compton scattering equation for scattering</a:t>
            </a:r>
          </a:p>
          <a:p>
            <a:r>
              <a:rPr lang="en-US" dirty="0"/>
              <a:t>angle in terms of total energy and absorbed energy</a:t>
            </a:r>
          </a:p>
        </p:txBody>
      </p:sp>
    </p:spTree>
    <p:extLst>
      <p:ext uri="{BB962C8B-B14F-4D97-AF65-F5344CB8AC3E}">
        <p14:creationId xmlns:p14="http://schemas.microsoft.com/office/powerpoint/2010/main" val="149134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29D6-F76B-7D46-BD43-8111A045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Conical back-projection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EAA6EB-7688-6A4E-83AB-E4EDD7682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1400" y="2058194"/>
            <a:ext cx="5029200" cy="3886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436E58-F44F-7D4C-AD82-E07309E6956A}"/>
              </a:ext>
            </a:extLst>
          </p:cNvPr>
          <p:cNvSpPr txBox="1"/>
          <p:nvPr/>
        </p:nvSpPr>
        <p:spPr>
          <a:xfrm>
            <a:off x="8697685" y="2940378"/>
            <a:ext cx="312021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Fig. 4 Back projection of a </a:t>
            </a:r>
          </a:p>
          <a:p>
            <a:r>
              <a:rPr lang="en-US" i="1" dirty="0"/>
              <a:t>Compton scattering event,</a:t>
            </a:r>
          </a:p>
          <a:p>
            <a:r>
              <a:rPr lang="en-US" i="1" dirty="0"/>
              <a:t>Leading to a cone projection</a:t>
            </a:r>
          </a:p>
          <a:p>
            <a:r>
              <a:rPr lang="en-US" i="1" dirty="0"/>
              <a:t>with the cone having scattering</a:t>
            </a:r>
          </a:p>
          <a:p>
            <a:r>
              <a:rPr lang="en-US" i="1" dirty="0"/>
              <a:t> angle equal to the Compton</a:t>
            </a:r>
          </a:p>
          <a:p>
            <a:r>
              <a:rPr lang="en-US" i="1" dirty="0"/>
              <a:t> scatter.  [1]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F7E661-3782-4D4E-90C1-C89A58BDB4C2}"/>
              </a:ext>
            </a:extLst>
          </p:cNvPr>
          <p:cNvSpPr txBox="1"/>
          <p:nvPr/>
        </p:nvSpPr>
        <p:spPr>
          <a:xfrm>
            <a:off x="731520" y="2755392"/>
            <a:ext cx="399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Generated by the “cone generator” class</a:t>
            </a:r>
          </a:p>
        </p:txBody>
      </p:sp>
    </p:spTree>
    <p:extLst>
      <p:ext uri="{BB962C8B-B14F-4D97-AF65-F5344CB8AC3E}">
        <p14:creationId xmlns:p14="http://schemas.microsoft.com/office/powerpoint/2010/main" val="98696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3D5ADB-32FE-594E-9DA4-0366DFB5C4C0}"/>
              </a:ext>
            </a:extLst>
          </p:cNvPr>
          <p:cNvCxnSpPr>
            <a:cxnSpLocks/>
          </p:cNvCxnSpPr>
          <p:nvPr/>
        </p:nvCxnSpPr>
        <p:spPr>
          <a:xfrm>
            <a:off x="4484914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579B115-C395-1C4B-8C0E-E3CA7199F4D8}"/>
              </a:ext>
            </a:extLst>
          </p:cNvPr>
          <p:cNvSpPr/>
          <p:nvPr/>
        </p:nvSpPr>
        <p:spPr>
          <a:xfrm>
            <a:off x="5638800" y="34267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FE655A9-E7CB-704C-A452-0015957E1904}"/>
              </a:ext>
            </a:extLst>
          </p:cNvPr>
          <p:cNvSpPr/>
          <p:nvPr/>
        </p:nvSpPr>
        <p:spPr>
          <a:xfrm>
            <a:off x="6879772" y="27409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9B9371-C211-E849-A4F0-94487E971BE8}"/>
              </a:ext>
            </a:extLst>
          </p:cNvPr>
          <p:cNvCxnSpPr/>
          <p:nvPr/>
        </p:nvCxnSpPr>
        <p:spPr>
          <a:xfrm>
            <a:off x="4484914" y="3639033"/>
            <a:ext cx="11538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0E95DE-AE2E-7E4B-977B-7A1DF6D0BB51}"/>
              </a:ext>
            </a:extLst>
          </p:cNvPr>
          <p:cNvCxnSpPr>
            <a:cxnSpLocks/>
          </p:cNvCxnSpPr>
          <p:nvPr/>
        </p:nvCxnSpPr>
        <p:spPr>
          <a:xfrm>
            <a:off x="6096000" y="3639033"/>
            <a:ext cx="10123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9C85D6-5898-3C42-9145-41C0A576A347}"/>
              </a:ext>
            </a:extLst>
          </p:cNvPr>
          <p:cNvCxnSpPr>
            <a:cxnSpLocks/>
          </p:cNvCxnSpPr>
          <p:nvPr/>
        </p:nvCxnSpPr>
        <p:spPr>
          <a:xfrm>
            <a:off x="5867400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1C8B2-9EE2-1145-A5EB-8E6868C51576}"/>
              </a:ext>
            </a:extLst>
          </p:cNvPr>
          <p:cNvCxnSpPr>
            <a:cxnSpLocks/>
          </p:cNvCxnSpPr>
          <p:nvPr/>
        </p:nvCxnSpPr>
        <p:spPr>
          <a:xfrm>
            <a:off x="7108372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6243A7-E39D-AB40-9DBE-9281F0E7F90D}"/>
              </a:ext>
            </a:extLst>
          </p:cNvPr>
          <p:cNvCxnSpPr/>
          <p:nvPr/>
        </p:nvCxnSpPr>
        <p:spPr>
          <a:xfrm>
            <a:off x="7424060" y="2953233"/>
            <a:ext cx="0" cy="7347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4D6A40-CD45-E347-B431-544EE680CB5D}"/>
              </a:ext>
            </a:extLst>
          </p:cNvPr>
          <p:cNvSpPr txBox="1"/>
          <p:nvPr/>
        </p:nvSpPr>
        <p:spPr>
          <a:xfrm>
            <a:off x="4406672" y="1270720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2E90E9-E08A-BE47-885C-804070066844}"/>
              </a:ext>
            </a:extLst>
          </p:cNvPr>
          <p:cNvSpPr txBox="1"/>
          <p:nvPr/>
        </p:nvSpPr>
        <p:spPr>
          <a:xfrm>
            <a:off x="7772401" y="1152629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6C3DFC-C59C-CB48-B8AD-1FF8760E1D41}"/>
              </a:ext>
            </a:extLst>
          </p:cNvPr>
          <p:cNvCxnSpPr/>
          <p:nvPr/>
        </p:nvCxnSpPr>
        <p:spPr>
          <a:xfrm flipV="1">
            <a:off x="3984172" y="2460025"/>
            <a:ext cx="0" cy="241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601D6D-EF4E-174A-AC21-1A1EA602E47E}"/>
              </a:ext>
            </a:extLst>
          </p:cNvPr>
          <p:cNvCxnSpPr/>
          <p:nvPr/>
        </p:nvCxnSpPr>
        <p:spPr>
          <a:xfrm>
            <a:off x="4484914" y="5233790"/>
            <a:ext cx="2623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54F1C58-F63A-7A4D-B3CB-2839CC1EDCBB}"/>
              </a:ext>
            </a:extLst>
          </p:cNvPr>
          <p:cNvSpPr txBox="1"/>
          <p:nvPr/>
        </p:nvSpPr>
        <p:spPr>
          <a:xfrm>
            <a:off x="3533068" y="305743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71FE16-1871-AD45-A8A9-C0F419559011}"/>
              </a:ext>
            </a:extLst>
          </p:cNvPr>
          <p:cNvSpPr txBox="1"/>
          <p:nvPr/>
        </p:nvSpPr>
        <p:spPr>
          <a:xfrm>
            <a:off x="5658624" y="52015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5D265FD-216B-2340-B642-E3E51BF986C3}"/>
              </a:ext>
            </a:extLst>
          </p:cNvPr>
          <p:cNvCxnSpPr>
            <a:cxnSpLocks/>
          </p:cNvCxnSpPr>
          <p:nvPr/>
        </p:nvCxnSpPr>
        <p:spPr>
          <a:xfrm>
            <a:off x="5472653" y="1690688"/>
            <a:ext cx="253233" cy="1717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4C76AA-2C0E-5740-80E0-3A2EE41F355E}"/>
              </a:ext>
            </a:extLst>
          </p:cNvPr>
          <p:cNvCxnSpPr>
            <a:cxnSpLocks/>
          </p:cNvCxnSpPr>
          <p:nvPr/>
        </p:nvCxnSpPr>
        <p:spPr>
          <a:xfrm flipH="1">
            <a:off x="7424060" y="1690688"/>
            <a:ext cx="1342812" cy="105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2F1A8C-5A71-F64E-8348-D19965DD66EB}"/>
              </a:ext>
            </a:extLst>
          </p:cNvPr>
          <p:cNvSpPr txBox="1"/>
          <p:nvPr/>
        </p:nvSpPr>
        <p:spPr>
          <a:xfrm>
            <a:off x="4489246" y="5799258"/>
            <a:ext cx="293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Fig. 5 Bird’s eye view of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0E3E0F-EEE8-CE4F-BE3E-4846968BAF37}"/>
              </a:ext>
            </a:extLst>
          </p:cNvPr>
          <p:cNvSpPr txBox="1"/>
          <p:nvPr/>
        </p:nvSpPr>
        <p:spPr>
          <a:xfrm>
            <a:off x="7630886" y="316550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5248-6B9F-924E-88DF-31B6E82EE7F9}"/>
              </a:ext>
            </a:extLst>
          </p:cNvPr>
          <p:cNvSpPr txBox="1"/>
          <p:nvPr/>
        </p:nvSpPr>
        <p:spPr>
          <a:xfrm>
            <a:off x="4996545" y="32230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18770C-938C-F94F-A212-CBD27CD8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Detector Setup</a:t>
            </a:r>
          </a:p>
        </p:txBody>
      </p:sp>
    </p:spTree>
    <p:extLst>
      <p:ext uri="{BB962C8B-B14F-4D97-AF65-F5344CB8AC3E}">
        <p14:creationId xmlns:p14="http://schemas.microsoft.com/office/powerpoint/2010/main" val="11968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3D5ADB-32FE-594E-9DA4-0366DFB5C4C0}"/>
              </a:ext>
            </a:extLst>
          </p:cNvPr>
          <p:cNvCxnSpPr>
            <a:cxnSpLocks/>
          </p:cNvCxnSpPr>
          <p:nvPr/>
        </p:nvCxnSpPr>
        <p:spPr>
          <a:xfrm>
            <a:off x="4484914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579B115-C395-1C4B-8C0E-E3CA7199F4D8}"/>
              </a:ext>
            </a:extLst>
          </p:cNvPr>
          <p:cNvSpPr/>
          <p:nvPr/>
        </p:nvSpPr>
        <p:spPr>
          <a:xfrm>
            <a:off x="5638800" y="34267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FE655A9-E7CB-704C-A452-0015957E1904}"/>
              </a:ext>
            </a:extLst>
          </p:cNvPr>
          <p:cNvSpPr/>
          <p:nvPr/>
        </p:nvSpPr>
        <p:spPr>
          <a:xfrm>
            <a:off x="6879772" y="2740962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9B9371-C211-E849-A4F0-94487E971BE8}"/>
              </a:ext>
            </a:extLst>
          </p:cNvPr>
          <p:cNvCxnSpPr/>
          <p:nvPr/>
        </p:nvCxnSpPr>
        <p:spPr>
          <a:xfrm>
            <a:off x="4484914" y="3639033"/>
            <a:ext cx="11538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80E95DE-AE2E-7E4B-977B-7A1DF6D0BB51}"/>
              </a:ext>
            </a:extLst>
          </p:cNvPr>
          <p:cNvCxnSpPr>
            <a:cxnSpLocks/>
          </p:cNvCxnSpPr>
          <p:nvPr/>
        </p:nvCxnSpPr>
        <p:spPr>
          <a:xfrm>
            <a:off x="6096000" y="3639033"/>
            <a:ext cx="101237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9C85D6-5898-3C42-9145-41C0A576A347}"/>
              </a:ext>
            </a:extLst>
          </p:cNvPr>
          <p:cNvCxnSpPr>
            <a:cxnSpLocks/>
          </p:cNvCxnSpPr>
          <p:nvPr/>
        </p:nvCxnSpPr>
        <p:spPr>
          <a:xfrm>
            <a:off x="5867400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11C8B2-9EE2-1145-A5EB-8E6868C51576}"/>
              </a:ext>
            </a:extLst>
          </p:cNvPr>
          <p:cNvCxnSpPr>
            <a:cxnSpLocks/>
          </p:cNvCxnSpPr>
          <p:nvPr/>
        </p:nvCxnSpPr>
        <p:spPr>
          <a:xfrm>
            <a:off x="7108372" y="2501476"/>
            <a:ext cx="0" cy="2373086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6243A7-E39D-AB40-9DBE-9281F0E7F90D}"/>
              </a:ext>
            </a:extLst>
          </p:cNvPr>
          <p:cNvCxnSpPr/>
          <p:nvPr/>
        </p:nvCxnSpPr>
        <p:spPr>
          <a:xfrm>
            <a:off x="7424060" y="2953233"/>
            <a:ext cx="0" cy="7347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E4D6A40-CD45-E347-B431-544EE680CB5D}"/>
              </a:ext>
            </a:extLst>
          </p:cNvPr>
          <p:cNvSpPr txBox="1"/>
          <p:nvPr/>
        </p:nvSpPr>
        <p:spPr>
          <a:xfrm>
            <a:off x="4406672" y="1270720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2E90E9-E08A-BE47-885C-804070066844}"/>
              </a:ext>
            </a:extLst>
          </p:cNvPr>
          <p:cNvSpPr txBox="1"/>
          <p:nvPr/>
        </p:nvSpPr>
        <p:spPr>
          <a:xfrm>
            <a:off x="7772401" y="1152629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6C3DFC-C59C-CB48-B8AD-1FF8760E1D41}"/>
              </a:ext>
            </a:extLst>
          </p:cNvPr>
          <p:cNvCxnSpPr/>
          <p:nvPr/>
        </p:nvCxnSpPr>
        <p:spPr>
          <a:xfrm flipV="1">
            <a:off x="3984172" y="2460025"/>
            <a:ext cx="0" cy="241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A601D6D-EF4E-174A-AC21-1A1EA602E47E}"/>
              </a:ext>
            </a:extLst>
          </p:cNvPr>
          <p:cNvCxnSpPr/>
          <p:nvPr/>
        </p:nvCxnSpPr>
        <p:spPr>
          <a:xfrm>
            <a:off x="4484914" y="5233790"/>
            <a:ext cx="26234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54F1C58-F63A-7A4D-B3CB-2839CC1EDCBB}"/>
              </a:ext>
            </a:extLst>
          </p:cNvPr>
          <p:cNvSpPr txBox="1"/>
          <p:nvPr/>
        </p:nvSpPr>
        <p:spPr>
          <a:xfrm>
            <a:off x="3533068" y="305743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71FE16-1871-AD45-A8A9-C0F419559011}"/>
              </a:ext>
            </a:extLst>
          </p:cNvPr>
          <p:cNvSpPr txBox="1"/>
          <p:nvPr/>
        </p:nvSpPr>
        <p:spPr>
          <a:xfrm>
            <a:off x="5658624" y="5201525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5D265FD-216B-2340-B642-E3E51BF986C3}"/>
              </a:ext>
            </a:extLst>
          </p:cNvPr>
          <p:cNvCxnSpPr>
            <a:cxnSpLocks/>
          </p:cNvCxnSpPr>
          <p:nvPr/>
        </p:nvCxnSpPr>
        <p:spPr>
          <a:xfrm>
            <a:off x="5472653" y="1690688"/>
            <a:ext cx="253233" cy="17170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4C76AA-2C0E-5740-80E0-3A2EE41F355E}"/>
              </a:ext>
            </a:extLst>
          </p:cNvPr>
          <p:cNvCxnSpPr>
            <a:cxnSpLocks/>
          </p:cNvCxnSpPr>
          <p:nvPr/>
        </p:nvCxnSpPr>
        <p:spPr>
          <a:xfrm flipH="1">
            <a:off x="7424060" y="1690688"/>
            <a:ext cx="1342812" cy="1050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A2F1A8C-5A71-F64E-8348-D19965DD66EB}"/>
              </a:ext>
            </a:extLst>
          </p:cNvPr>
          <p:cNvSpPr txBox="1"/>
          <p:nvPr/>
        </p:nvSpPr>
        <p:spPr>
          <a:xfrm>
            <a:off x="4489246" y="5799258"/>
            <a:ext cx="2918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Fig. 5 Bird’s eye view of setup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0E3E0F-EEE8-CE4F-BE3E-4846968BAF37}"/>
              </a:ext>
            </a:extLst>
          </p:cNvPr>
          <p:cNvSpPr txBox="1"/>
          <p:nvPr/>
        </p:nvSpPr>
        <p:spPr>
          <a:xfrm>
            <a:off x="7630886" y="3165504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5248-6B9F-924E-88DF-31B6E82EE7F9}"/>
              </a:ext>
            </a:extLst>
          </p:cNvPr>
          <p:cNvSpPr txBox="1"/>
          <p:nvPr/>
        </p:nvSpPr>
        <p:spPr>
          <a:xfrm>
            <a:off x="4996545" y="3223096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218770C-938C-F94F-A212-CBD27CD8E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Detector Setup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560B4A7-8CCA-8448-AEFB-BCB4A70C8706}"/>
              </a:ext>
            </a:extLst>
          </p:cNvPr>
          <p:cNvCxnSpPr>
            <a:stCxn id="8" idx="1"/>
          </p:cNvCxnSpPr>
          <p:nvPr/>
        </p:nvCxnSpPr>
        <p:spPr>
          <a:xfrm flipH="1">
            <a:off x="4484914" y="3639033"/>
            <a:ext cx="1153886" cy="2122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733370E-FAAE-DE49-AF93-194BAF489E0D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484914" y="3639033"/>
            <a:ext cx="1153886" cy="847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3E9A462-FCDA-6948-A8A8-D6D6AC9E234B}"/>
              </a:ext>
            </a:extLst>
          </p:cNvPr>
          <p:cNvSpPr txBox="1"/>
          <p:nvPr/>
        </p:nvSpPr>
        <p:spPr>
          <a:xfrm>
            <a:off x="1962912" y="4874562"/>
            <a:ext cx="1548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rays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9F3B8A5-F3C2-E848-B354-6CB653BBAACD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2737259" y="3851304"/>
            <a:ext cx="2078581" cy="1023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31B609A-0B0C-9042-8DCE-A6293E15DC18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2737259" y="4303776"/>
            <a:ext cx="1993237" cy="570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97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 Generation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DA98E5-4DE5-C34C-B053-371CE14CE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CC401-DF49-184A-9021-28511EFF9241}"/>
              </a:ext>
            </a:extLst>
          </p:cNvPr>
          <p:cNvSpPr txBox="1"/>
          <p:nvPr/>
        </p:nvSpPr>
        <p:spPr>
          <a:xfrm>
            <a:off x="8490857" y="2536371"/>
            <a:ext cx="27093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i="1" dirty="0"/>
              <a:t>Fig. 6 Conic sections of the </a:t>
            </a:r>
          </a:p>
          <a:p>
            <a:r>
              <a:rPr lang="en-US" i="1" dirty="0"/>
              <a:t>Back-projected cones. [2]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51E6D9-817D-CB4E-939B-1A3AE554560C}"/>
              </a:ext>
            </a:extLst>
          </p:cNvPr>
          <p:cNvSpPr txBox="1"/>
          <p:nvPr/>
        </p:nvSpPr>
        <p:spPr>
          <a:xfrm>
            <a:off x="999744" y="2536371"/>
            <a:ext cx="35515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process is done by the “cone to</a:t>
            </a:r>
          </a:p>
          <a:p>
            <a:r>
              <a:rPr lang="en-US" dirty="0"/>
              <a:t>ellipse” generation class.</a:t>
            </a:r>
          </a:p>
        </p:txBody>
      </p:sp>
    </p:spTree>
    <p:extLst>
      <p:ext uri="{BB962C8B-B14F-4D97-AF65-F5344CB8AC3E}">
        <p14:creationId xmlns:p14="http://schemas.microsoft.com/office/powerpoint/2010/main" val="352208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FC3B-16D3-4447-AC78-DD79EC58D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B5AF74C-8ED1-004F-9A8A-FABA69767B3E}"/>
              </a:ext>
            </a:extLst>
          </p:cNvPr>
          <p:cNvSpPr/>
          <p:nvPr/>
        </p:nvSpPr>
        <p:spPr>
          <a:xfrm>
            <a:off x="2764971" y="2405744"/>
            <a:ext cx="5943600" cy="27867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E49C0D0-5171-F848-92C6-F5B435C09D43}"/>
              </a:ext>
            </a:extLst>
          </p:cNvPr>
          <p:cNvCxnSpPr>
            <a:stCxn id="4" idx="2"/>
            <a:endCxn id="4" idx="6"/>
          </p:cNvCxnSpPr>
          <p:nvPr/>
        </p:nvCxnSpPr>
        <p:spPr>
          <a:xfrm>
            <a:off x="2764971" y="3799115"/>
            <a:ext cx="594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C4DB25-82D1-6942-A4BD-1AB4CEC335F7}"/>
              </a:ext>
            </a:extLst>
          </p:cNvPr>
          <p:cNvCxnSpPr>
            <a:stCxn id="4" idx="0"/>
            <a:endCxn id="4" idx="4"/>
          </p:cNvCxnSpPr>
          <p:nvPr/>
        </p:nvCxnSpPr>
        <p:spPr>
          <a:xfrm>
            <a:off x="5736771" y="2405744"/>
            <a:ext cx="0" cy="2786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702209F-8FAE-2842-A546-43C245A10784}"/>
              </a:ext>
            </a:extLst>
          </p:cNvPr>
          <p:cNvSpPr/>
          <p:nvPr/>
        </p:nvSpPr>
        <p:spPr>
          <a:xfrm>
            <a:off x="7707086" y="3739243"/>
            <a:ext cx="119743" cy="1197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901D4C-B93D-5D40-B4AB-DA6D47ED6544}"/>
              </a:ext>
            </a:extLst>
          </p:cNvPr>
          <p:cNvSpPr txBox="1"/>
          <p:nvPr/>
        </p:nvSpPr>
        <p:spPr>
          <a:xfrm>
            <a:off x="7407692" y="3369911"/>
            <a:ext cx="71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Focus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B13EC27-85DB-C943-84EB-9E4D7F962732}"/>
              </a:ext>
            </a:extLst>
          </p:cNvPr>
          <p:cNvCxnSpPr>
            <a:cxnSpLocks/>
          </p:cNvCxnSpPr>
          <p:nvPr/>
        </p:nvCxnSpPr>
        <p:spPr>
          <a:xfrm>
            <a:off x="2764971" y="3739243"/>
            <a:ext cx="49421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71A03D5-CAD5-114C-ABFC-2B4E3975D54D}"/>
              </a:ext>
            </a:extLst>
          </p:cNvPr>
          <p:cNvCxnSpPr>
            <a:cxnSpLocks/>
          </p:cNvCxnSpPr>
          <p:nvPr/>
        </p:nvCxnSpPr>
        <p:spPr>
          <a:xfrm>
            <a:off x="7826829" y="3739243"/>
            <a:ext cx="8817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711730C-39BA-874C-A8B3-A22EAF4109BE}"/>
              </a:ext>
            </a:extLst>
          </p:cNvPr>
          <p:cNvSpPr txBox="1"/>
          <p:nvPr/>
        </p:nvSpPr>
        <p:spPr>
          <a:xfrm>
            <a:off x="4949635" y="3399847"/>
            <a:ext cx="57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max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7FBBBB-4B88-D84A-BAD5-549DD935C5AE}"/>
              </a:ext>
            </a:extLst>
          </p:cNvPr>
          <p:cNvSpPr txBox="1"/>
          <p:nvPr/>
        </p:nvSpPr>
        <p:spPr>
          <a:xfrm>
            <a:off x="8119457" y="3369911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min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BC17C0-B8FF-E344-A0FB-DC92F9BEE807}"/>
              </a:ext>
            </a:extLst>
          </p:cNvPr>
          <p:cNvSpPr txBox="1"/>
          <p:nvPr/>
        </p:nvSpPr>
        <p:spPr>
          <a:xfrm>
            <a:off x="5900057" y="2939143"/>
            <a:ext cx="1678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Semi-minor axis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873EE4-7A4A-D24C-B528-52AE93F8E34C}"/>
              </a:ext>
            </a:extLst>
          </p:cNvPr>
          <p:cNvSpPr txBox="1"/>
          <p:nvPr/>
        </p:nvSpPr>
        <p:spPr>
          <a:xfrm>
            <a:off x="6535120" y="3970955"/>
            <a:ext cx="1668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Semi-major axis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8ACED4-AAD0-2841-9D1B-FB4090B4E967}"/>
              </a:ext>
            </a:extLst>
          </p:cNvPr>
          <p:cNvCxnSpPr>
            <a:cxnSpLocks/>
          </p:cNvCxnSpPr>
          <p:nvPr/>
        </p:nvCxnSpPr>
        <p:spPr>
          <a:xfrm>
            <a:off x="5736771" y="3970955"/>
            <a:ext cx="2971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E90612F-E0C9-0D43-9494-B233EE8BA84D}"/>
              </a:ext>
            </a:extLst>
          </p:cNvPr>
          <p:cNvCxnSpPr>
            <a:cxnSpLocks/>
          </p:cNvCxnSpPr>
          <p:nvPr/>
        </p:nvCxnSpPr>
        <p:spPr>
          <a:xfrm>
            <a:off x="5900057" y="2405744"/>
            <a:ext cx="0" cy="13933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FCFA783-2BDA-CB45-970E-CB99B8159449}"/>
              </a:ext>
            </a:extLst>
          </p:cNvPr>
          <p:cNvSpPr txBox="1"/>
          <p:nvPr/>
        </p:nvSpPr>
        <p:spPr>
          <a:xfrm>
            <a:off x="3194304" y="5718048"/>
            <a:ext cx="6279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Fig. 7 Annotated ellipse explaining basic parameters of an ellipse.</a:t>
            </a:r>
          </a:p>
        </p:txBody>
      </p:sp>
    </p:spTree>
    <p:extLst>
      <p:ext uri="{BB962C8B-B14F-4D97-AF65-F5344CB8AC3E}">
        <p14:creationId xmlns:p14="http://schemas.microsoft.com/office/powerpoint/2010/main" val="176752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C736-54C3-DE40-A44D-E256CC74E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Ellipse projection onto plane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C7B45F-6038-D74A-9CCA-A3FB913AFA51}"/>
              </a:ext>
            </a:extLst>
          </p:cNvPr>
          <p:cNvSpPr/>
          <p:nvPr/>
        </p:nvSpPr>
        <p:spPr>
          <a:xfrm>
            <a:off x="3510643" y="2264229"/>
            <a:ext cx="5170714" cy="35378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B51446-2C52-AA4F-8C84-2EAD17A19D7D}"/>
              </a:ext>
            </a:extLst>
          </p:cNvPr>
          <p:cNvCxnSpPr>
            <a:stCxn id="4" idx="1"/>
            <a:endCxn id="4" idx="3"/>
          </p:cNvCxnSpPr>
          <p:nvPr/>
        </p:nvCxnSpPr>
        <p:spPr>
          <a:xfrm>
            <a:off x="3510643" y="4033158"/>
            <a:ext cx="51707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A36569-B58B-2746-AB97-A1BC59558F9D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6096000" y="2264229"/>
            <a:ext cx="0" cy="3537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42D2329-39B4-9B4F-8388-3D2FB3358D65}"/>
              </a:ext>
            </a:extLst>
          </p:cNvPr>
          <p:cNvSpPr txBox="1"/>
          <p:nvPr/>
        </p:nvSpPr>
        <p:spPr>
          <a:xfrm>
            <a:off x="8871857" y="3848491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D46C4-44D9-E44A-A022-4480CB557730}"/>
              </a:ext>
            </a:extLst>
          </p:cNvPr>
          <p:cNvSpPr txBox="1"/>
          <p:nvPr/>
        </p:nvSpPr>
        <p:spPr>
          <a:xfrm>
            <a:off x="3015925" y="3848491"/>
            <a:ext cx="350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4DFB49-A234-234C-AB28-7841EA191FEC}"/>
              </a:ext>
            </a:extLst>
          </p:cNvPr>
          <p:cNvSpPr txBox="1"/>
          <p:nvPr/>
        </p:nvSpPr>
        <p:spPr>
          <a:xfrm>
            <a:off x="5920855" y="1792792"/>
            <a:ext cx="40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53352B-521D-B64C-A9BF-AC9C9FAC6374}"/>
              </a:ext>
            </a:extLst>
          </p:cNvPr>
          <p:cNvSpPr txBox="1"/>
          <p:nvPr/>
        </p:nvSpPr>
        <p:spPr>
          <a:xfrm>
            <a:off x="5893861" y="5991667"/>
            <a:ext cx="357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-y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ADCE89-C72F-6447-B4F2-2A1877B97D6C}"/>
              </a:ext>
            </a:extLst>
          </p:cNvPr>
          <p:cNvSpPr/>
          <p:nvPr/>
        </p:nvSpPr>
        <p:spPr>
          <a:xfrm>
            <a:off x="5709337" y="3477986"/>
            <a:ext cx="1858847" cy="11103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85C816E-3D09-EC4E-A9B7-487B0C4D1333}"/>
              </a:ext>
            </a:extLst>
          </p:cNvPr>
          <p:cNvSpPr/>
          <p:nvPr/>
        </p:nvSpPr>
        <p:spPr>
          <a:xfrm>
            <a:off x="5625883" y="3940824"/>
            <a:ext cx="184524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8A5925-245C-0A47-BD60-D5592605C21C}"/>
              </a:ext>
            </a:extLst>
          </p:cNvPr>
          <p:cNvSpPr txBox="1"/>
          <p:nvPr/>
        </p:nvSpPr>
        <p:spPr>
          <a:xfrm>
            <a:off x="4399301" y="2884714"/>
            <a:ext cx="80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DA4F48-67B1-E641-9780-3F12BBF18741}"/>
              </a:ext>
            </a:extLst>
          </p:cNvPr>
          <p:cNvCxnSpPr>
            <a:endCxn id="14" idx="1"/>
          </p:cNvCxnSpPr>
          <p:nvPr/>
        </p:nvCxnSpPr>
        <p:spPr>
          <a:xfrm>
            <a:off x="5192486" y="3254829"/>
            <a:ext cx="460420" cy="713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AC5AC9E-78A3-EC42-8662-EE92B138F2FF}"/>
              </a:ext>
            </a:extLst>
          </p:cNvPr>
          <p:cNvSpPr txBox="1"/>
          <p:nvPr/>
        </p:nvSpPr>
        <p:spPr>
          <a:xfrm>
            <a:off x="1034143" y="2547257"/>
            <a:ext cx="18929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Fig. 8 Projection of cone plane intersection results in ellipse. Stacked ellipses result in good images.</a:t>
            </a:r>
          </a:p>
        </p:txBody>
      </p:sp>
    </p:spTree>
    <p:extLst>
      <p:ext uri="{BB962C8B-B14F-4D97-AF65-F5344CB8AC3E}">
        <p14:creationId xmlns:p14="http://schemas.microsoft.com/office/powerpoint/2010/main" val="37716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583DF-827F-451E-AECC-7F0EE155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C42AB-94FB-483B-A382-789489DA8C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dirty="0"/>
              <a:t>Need to know where the most ellipse intersections occur. </a:t>
            </a:r>
          </a:p>
          <a:p>
            <a:r>
              <a:rPr lang="en-GB" dirty="0"/>
              <a:t>The program ‘draws’ each ellipse onto a matrix of pixels. </a:t>
            </a:r>
          </a:p>
          <a:p>
            <a:r>
              <a:rPr lang="en-GB" dirty="0"/>
              <a:t>The count at each of the pixels is incremented whenever an ellipse is drawn onto it. </a:t>
            </a:r>
          </a:p>
          <a:p>
            <a:r>
              <a:rPr lang="en-GB" dirty="0"/>
              <a:t>Intersections will naturally have a higher count than the surrounding pixels. </a:t>
            </a:r>
          </a:p>
        </p:txBody>
      </p:sp>
    </p:spTree>
    <p:extLst>
      <p:ext uri="{BB962C8B-B14F-4D97-AF65-F5344CB8AC3E}">
        <p14:creationId xmlns:p14="http://schemas.microsoft.com/office/powerpoint/2010/main" val="43869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Matrix plotting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Ellipses “stack” over one another.</a:t>
            </a:r>
          </a:p>
          <a:p>
            <a:r>
              <a:rPr lang="en-GB" dirty="0"/>
              <a:t>Point with most overlapping ellipses should be the source.</a:t>
            </a:r>
          </a:p>
        </p:txBody>
      </p:sp>
    </p:spTree>
    <p:extLst>
      <p:ext uri="{BB962C8B-B14F-4D97-AF65-F5344CB8AC3E}">
        <p14:creationId xmlns:p14="http://schemas.microsoft.com/office/powerpoint/2010/main" val="119509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90831-2B31-0D4C-B3B7-98EC16A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263588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37317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AEAFE-F4F9-4E38-BCED-F34A9EDD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28D60-5B99-4CFF-B1AC-4BFC71394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aim of this subgroup is to generate software to reconstruct images from Compton camera data.</a:t>
            </a:r>
          </a:p>
          <a:p>
            <a:r>
              <a:rPr lang="en-GB" dirty="0"/>
              <a:t>The image should show where the gamma ray source(s) are located.</a:t>
            </a:r>
          </a:p>
          <a:p>
            <a:r>
              <a:rPr lang="en-GB" dirty="0"/>
              <a:t>The code has been written in C++ using Object Orientated techniques. </a:t>
            </a:r>
          </a:p>
        </p:txBody>
      </p:sp>
    </p:spTree>
    <p:extLst>
      <p:ext uri="{BB962C8B-B14F-4D97-AF65-F5344CB8AC3E}">
        <p14:creationId xmlns:p14="http://schemas.microsoft.com/office/powerpoint/2010/main" val="425962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9AAAFFE-A8F0-B04D-BD8F-8FB532D83ACC}"/>
              </a:ext>
            </a:extLst>
          </p:cNvPr>
          <p:cNvSpPr txBox="1"/>
          <p:nvPr/>
        </p:nvSpPr>
        <p:spPr>
          <a:xfrm>
            <a:off x="616652" y="5576235"/>
            <a:ext cx="11793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9 Simulation results from </a:t>
            </a:r>
            <a:r>
              <a:rPr lang="en-US" dirty="0" err="1"/>
              <a:t>NaI</a:t>
            </a:r>
            <a:r>
              <a:rPr lang="en-US" dirty="0"/>
              <a:t>. Midpoint is defined as 500,500 (pixels). 1 pixel = 1mm. Brightest spot (labelled) indicates</a:t>
            </a:r>
          </a:p>
          <a:p>
            <a:r>
              <a:rPr lang="en-US" dirty="0"/>
              <a:t>location of source. Source should be at x = 500, y = 530. Peak found at (x = 494, y = 517).  8cm/18 pixels off target.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B0BBEC-40F5-BA4C-A34B-C70F820B79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6" r="6426"/>
          <a:stretch/>
        </p:blipFill>
        <p:spPr>
          <a:xfrm>
            <a:off x="228599" y="666415"/>
            <a:ext cx="11807135" cy="490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0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1520D04-1C55-1944-96E8-4ACEA9985201}"/>
              </a:ext>
            </a:extLst>
          </p:cNvPr>
          <p:cNvSpPr txBox="1"/>
          <p:nvPr/>
        </p:nvSpPr>
        <p:spPr>
          <a:xfrm>
            <a:off x="555823" y="5394960"/>
            <a:ext cx="115517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10 Experimental results from </a:t>
            </a:r>
            <a:r>
              <a:rPr lang="en-US" dirty="0" err="1"/>
              <a:t>NaI</a:t>
            </a:r>
            <a:r>
              <a:rPr lang="en-US" dirty="0"/>
              <a:t> 2 inch scatter. Midpoint is defined as 500,500 (pixels). 1 pixel = 1mm. </a:t>
            </a:r>
          </a:p>
          <a:p>
            <a:r>
              <a:rPr lang="en-US" dirty="0"/>
              <a:t>Brightest spot (labelled) indicates location of source. Source should be at x = 500, y = 500. Peak found at (x = 505, y = 501).</a:t>
            </a:r>
          </a:p>
          <a:p>
            <a:r>
              <a:rPr lang="en-US" dirty="0"/>
              <a:t>5.1mm/5 pixels off target. 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E1240B5-51F0-8F4C-B554-EB31A8401B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4" r="7000"/>
          <a:stretch/>
        </p:blipFill>
        <p:spPr>
          <a:xfrm>
            <a:off x="166764" y="942340"/>
            <a:ext cx="11652990" cy="426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53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86310" cy="4351338"/>
          </a:xfrm>
        </p:spPr>
        <p:txBody>
          <a:bodyPr/>
          <a:lstStyle/>
          <a:p>
            <a:r>
              <a:rPr lang="en-GB" dirty="0"/>
              <a:t>Detectors are required to be on a single plane.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276BBB87-670C-4CC7-B8ED-C67DD19736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510" y="1690688"/>
            <a:ext cx="6429290" cy="40307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5EA2AF-9E63-48F2-A362-5850C75FC10F}"/>
              </a:ext>
            </a:extLst>
          </p:cNvPr>
          <p:cNvSpPr txBox="1"/>
          <p:nvPr/>
        </p:nvSpPr>
        <p:spPr>
          <a:xfrm>
            <a:off x="1621786" y="6252743"/>
            <a:ext cx="9132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/>
              <a:t>Fig 11 – Diagram showing the orientation of the axes</a:t>
            </a:r>
          </a:p>
        </p:txBody>
      </p:sp>
    </p:spTree>
    <p:extLst>
      <p:ext uri="{BB962C8B-B14F-4D97-AF65-F5344CB8AC3E}">
        <p14:creationId xmlns:p14="http://schemas.microsoft.com/office/powerpoint/2010/main" val="217114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/>
              <a:t>More detectors should produce a better image but takes a long time to process.</a:t>
            </a:r>
          </a:p>
          <a:p>
            <a:r>
              <a:rPr lang="en-GB" dirty="0"/>
              <a:t>Need enough events so that the random events are smeared out by the average.</a:t>
            </a:r>
          </a:p>
          <a:p>
            <a:r>
              <a:rPr lang="en-GB" dirty="0"/>
              <a:t>Shifting the geometry of detectors due to geometric centre being different from mean scattering position.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2723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0BCA-DC55-4741-A94E-C912AF37D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Uncertainties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D3A8-A009-4C8C-9342-B591C20B6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Energy – Filtering and sum check helps to remove random events and coincidences.</a:t>
            </a:r>
          </a:p>
          <a:p>
            <a:r>
              <a:rPr lang="en-GB" dirty="0"/>
              <a:t>Random events – Timestamp shift helps to ensure timestamps are coincident. </a:t>
            </a:r>
          </a:p>
          <a:p>
            <a:r>
              <a:rPr lang="en-GB" dirty="0"/>
              <a:t>Finite detector size.</a:t>
            </a:r>
          </a:p>
          <a:p>
            <a:r>
              <a:rPr lang="en-GB" dirty="0"/>
              <a:t>Uncertainties on geometric measurements.</a:t>
            </a:r>
          </a:p>
          <a:p>
            <a:r>
              <a:rPr lang="en-GB" dirty="0"/>
              <a:t>Geometry effects image quality – how elongated ellipses are and the curvature where they overlap.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84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36567-649B-1E4F-BE08-8B3A34D4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9231C-F42D-0E4F-AE82-CDB065B00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1964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E1329-4A79-0343-AE7E-77DB6F2B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32C29-849F-2F4D-BD40-7C10643CE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sz="1600" dirty="0"/>
              <a:t>3D Image Reconstruction from Compton camera data - INSPIRE-HEP. 2018. </a:t>
            </a:r>
            <a:r>
              <a:rPr lang="en-GB" sz="1600" i="1" dirty="0"/>
              <a:t>3D Image Reconstruction from Compton camera data - INSPIRE-HEP</a:t>
            </a:r>
            <a:r>
              <a:rPr lang="en-GB" sz="1600" dirty="0"/>
              <a:t>. [ONLINE] Available at: </a:t>
            </a:r>
            <a:r>
              <a:rPr lang="en-GB" sz="1600" dirty="0">
                <a:hlinkClick r:id="rId2"/>
              </a:rPr>
              <a:t>http://inspirehep.net/record/1446785</a:t>
            </a:r>
            <a:r>
              <a:rPr lang="en-GB" sz="1600" dirty="0"/>
              <a:t>. [Accessed 11 March 2018].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1600" dirty="0"/>
              <a:t>Conic section - Wikipedia. 2018. </a:t>
            </a:r>
            <a:r>
              <a:rPr lang="en-GB" sz="1600" i="1" dirty="0"/>
              <a:t>Conic section - Wikipedia</a:t>
            </a:r>
            <a:r>
              <a:rPr lang="en-GB" sz="1600" dirty="0"/>
              <a:t>. [ONLINE] Available at: </a:t>
            </a:r>
            <a:r>
              <a:rPr lang="en-GB" sz="1600" dirty="0">
                <a:hlinkClick r:id="rId3"/>
              </a:rPr>
              <a:t>https://en.wikipedia.org/wiki/Conic_section</a:t>
            </a:r>
            <a:r>
              <a:rPr lang="en-GB" sz="1600" dirty="0"/>
              <a:t>. [Accessed 11 March 2018].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64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4D93737-5919-0E49-99AC-F90EA4C034C9}"/>
              </a:ext>
            </a:extLst>
          </p:cNvPr>
          <p:cNvCxnSpPr/>
          <p:nvPr/>
        </p:nvCxnSpPr>
        <p:spPr>
          <a:xfrm>
            <a:off x="2852928" y="1316736"/>
            <a:ext cx="0" cy="3584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C9B237D-DB73-FB4B-8FF5-81B202BF171E}"/>
              </a:ext>
            </a:extLst>
          </p:cNvPr>
          <p:cNvCxnSpPr/>
          <p:nvPr/>
        </p:nvCxnSpPr>
        <p:spPr>
          <a:xfrm>
            <a:off x="5157216" y="1316736"/>
            <a:ext cx="0" cy="3584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AEB9E6-22A0-8941-90B4-498C3E8815AB}"/>
              </a:ext>
            </a:extLst>
          </p:cNvPr>
          <p:cNvCxnSpPr/>
          <p:nvPr/>
        </p:nvCxnSpPr>
        <p:spPr>
          <a:xfrm>
            <a:off x="2852928" y="2938272"/>
            <a:ext cx="230428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2851C1-55AD-B541-95C3-405FAA92AB9D}"/>
              </a:ext>
            </a:extLst>
          </p:cNvPr>
          <p:cNvSpPr/>
          <p:nvPr/>
        </p:nvSpPr>
        <p:spPr>
          <a:xfrm>
            <a:off x="4928616" y="2746358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F40567-A2FA-3546-8150-BBFB63D25BDD}"/>
              </a:ext>
            </a:extLst>
          </p:cNvPr>
          <p:cNvSpPr/>
          <p:nvPr/>
        </p:nvSpPr>
        <p:spPr>
          <a:xfrm>
            <a:off x="2718816" y="3150543"/>
            <a:ext cx="268224" cy="2682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3096CB2-532C-734A-98D0-0B036C5D6AE8}"/>
              </a:ext>
            </a:extLst>
          </p:cNvPr>
          <p:cNvCxnSpPr>
            <a:cxnSpLocks/>
          </p:cNvCxnSpPr>
          <p:nvPr/>
        </p:nvCxnSpPr>
        <p:spPr>
          <a:xfrm flipV="1">
            <a:off x="2852928" y="2951554"/>
            <a:ext cx="2304287" cy="3331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739F4BF-35B9-1B41-98D7-3B83852BB5F0}"/>
              </a:ext>
            </a:extLst>
          </p:cNvPr>
          <p:cNvCxnSpPr>
            <a:cxnSpLocks/>
          </p:cNvCxnSpPr>
          <p:nvPr/>
        </p:nvCxnSpPr>
        <p:spPr>
          <a:xfrm flipH="1">
            <a:off x="2852928" y="2139696"/>
            <a:ext cx="4498848" cy="1652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45E9FB3-2116-594E-8246-8E8FA49D2749}"/>
              </a:ext>
            </a:extLst>
          </p:cNvPr>
          <p:cNvSpPr/>
          <p:nvPr/>
        </p:nvSpPr>
        <p:spPr>
          <a:xfrm>
            <a:off x="7123176" y="1927425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7EA4662-40A7-E446-BFD3-73C31112FDDF}"/>
              </a:ext>
            </a:extLst>
          </p:cNvPr>
          <p:cNvCxnSpPr/>
          <p:nvPr/>
        </p:nvCxnSpPr>
        <p:spPr>
          <a:xfrm flipH="1">
            <a:off x="2852928" y="2965704"/>
            <a:ext cx="2304287" cy="1655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B1E4F64-FE6E-A242-8E8E-31C767C41D52}"/>
              </a:ext>
            </a:extLst>
          </p:cNvPr>
          <p:cNvSpPr txBox="1"/>
          <p:nvPr/>
        </p:nvSpPr>
        <p:spPr>
          <a:xfrm>
            <a:off x="1243270" y="3725549"/>
            <a:ext cx="71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Focus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7A32239-0BE5-BA49-A46F-DBE83B62A6ED}"/>
              </a:ext>
            </a:extLst>
          </p:cNvPr>
          <p:cNvSpPr txBox="1"/>
          <p:nvPr/>
        </p:nvSpPr>
        <p:spPr>
          <a:xfrm>
            <a:off x="1961800" y="2915323"/>
            <a:ext cx="82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5D66EEB-0771-0F46-A2C5-D186D515615C}"/>
              </a:ext>
            </a:extLst>
          </p:cNvPr>
          <p:cNvCxnSpPr/>
          <p:nvPr/>
        </p:nvCxnSpPr>
        <p:spPr>
          <a:xfrm>
            <a:off x="2670048" y="3293626"/>
            <a:ext cx="0" cy="4980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8C9631-5624-F244-935F-943C95250FF4}"/>
              </a:ext>
            </a:extLst>
          </p:cNvPr>
          <p:cNvCxnSpPr>
            <a:cxnSpLocks/>
          </p:cNvCxnSpPr>
          <p:nvPr/>
        </p:nvCxnSpPr>
        <p:spPr>
          <a:xfrm>
            <a:off x="2663952" y="3791712"/>
            <a:ext cx="0" cy="8290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DCBFE90-670C-6A42-9414-8C077741A405}"/>
              </a:ext>
            </a:extLst>
          </p:cNvPr>
          <p:cNvCxnSpPr>
            <a:stCxn id="30" idx="3"/>
          </p:cNvCxnSpPr>
          <p:nvPr/>
        </p:nvCxnSpPr>
        <p:spPr>
          <a:xfrm flipV="1">
            <a:off x="1961800" y="3791712"/>
            <a:ext cx="897224" cy="118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746C511-CBC5-D245-B6EE-938B942D81A7}"/>
              </a:ext>
            </a:extLst>
          </p:cNvPr>
          <p:cNvSpPr txBox="1"/>
          <p:nvPr/>
        </p:nvSpPr>
        <p:spPr>
          <a:xfrm>
            <a:off x="2077927" y="3425878"/>
            <a:ext cx="5613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Rmin</a:t>
            </a:r>
            <a:endParaRPr lang="en-US" sz="14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32569AC-6354-BD4C-9AB5-AFA0474BF447}"/>
              </a:ext>
            </a:extLst>
          </p:cNvPr>
          <p:cNvSpPr txBox="1"/>
          <p:nvPr/>
        </p:nvSpPr>
        <p:spPr>
          <a:xfrm>
            <a:off x="2035238" y="4086823"/>
            <a:ext cx="588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Rmax</a:t>
            </a:r>
            <a:endParaRPr lang="en-US" sz="1400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1397FC0C-BF07-7343-8A80-0B9782C715A2}"/>
              </a:ext>
            </a:extLst>
          </p:cNvPr>
          <p:cNvSpPr/>
          <p:nvPr/>
        </p:nvSpPr>
        <p:spPr>
          <a:xfrm>
            <a:off x="3911586" y="3121152"/>
            <a:ext cx="111774" cy="243840"/>
          </a:xfrm>
          <a:custGeom>
            <a:avLst/>
            <a:gdLst>
              <a:gd name="connsiteX0" fmla="*/ 50814 w 111774"/>
              <a:gd name="connsiteY0" fmla="*/ 0 h 243840"/>
              <a:gd name="connsiteX1" fmla="*/ 2046 w 111774"/>
              <a:gd name="connsiteY1" fmla="*/ 158496 h 243840"/>
              <a:gd name="connsiteX2" fmla="*/ 111774 w 111774"/>
              <a:gd name="connsiteY2" fmla="*/ 243840 h 24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774" h="243840">
                <a:moveTo>
                  <a:pt x="50814" y="0"/>
                </a:moveTo>
                <a:cubicBezTo>
                  <a:pt x="21350" y="58928"/>
                  <a:pt x="-8114" y="117856"/>
                  <a:pt x="2046" y="158496"/>
                </a:cubicBezTo>
                <a:cubicBezTo>
                  <a:pt x="12206" y="199136"/>
                  <a:pt x="61990" y="221488"/>
                  <a:pt x="111774" y="24384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761110AF-43F4-9440-99E8-4FA1FF9DB71C}"/>
              </a:ext>
            </a:extLst>
          </p:cNvPr>
          <p:cNvSpPr/>
          <p:nvPr/>
        </p:nvSpPr>
        <p:spPr>
          <a:xfrm>
            <a:off x="4002140" y="3364992"/>
            <a:ext cx="167524" cy="316992"/>
          </a:xfrm>
          <a:custGeom>
            <a:avLst/>
            <a:gdLst>
              <a:gd name="connsiteX0" fmla="*/ 33412 w 167524"/>
              <a:gd name="connsiteY0" fmla="*/ 0 h 316992"/>
              <a:gd name="connsiteX1" fmla="*/ 9028 w 167524"/>
              <a:gd name="connsiteY1" fmla="*/ 195072 h 316992"/>
              <a:gd name="connsiteX2" fmla="*/ 167524 w 167524"/>
              <a:gd name="connsiteY2" fmla="*/ 316992 h 31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7524" h="316992">
                <a:moveTo>
                  <a:pt x="33412" y="0"/>
                </a:moveTo>
                <a:cubicBezTo>
                  <a:pt x="10044" y="71120"/>
                  <a:pt x="-13324" y="142240"/>
                  <a:pt x="9028" y="195072"/>
                </a:cubicBezTo>
                <a:cubicBezTo>
                  <a:pt x="31380" y="247904"/>
                  <a:pt x="99452" y="282448"/>
                  <a:pt x="167524" y="31699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C95055A-7FD4-1242-BFB2-73FEAD90895A}"/>
                  </a:ext>
                </a:extLst>
              </p:cNvPr>
              <p:cNvSpPr txBox="1"/>
              <p:nvPr/>
            </p:nvSpPr>
            <p:spPr>
              <a:xfrm>
                <a:off x="3598781" y="3126282"/>
                <a:ext cx="2021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C95055A-7FD4-1242-BFB2-73FEAD9089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8781" y="3126282"/>
                <a:ext cx="202191" cy="369332"/>
              </a:xfrm>
              <a:prstGeom prst="rect">
                <a:avLst/>
              </a:prstGeom>
              <a:blipFill>
                <a:blip r:embed="rId2"/>
                <a:stretch>
                  <a:fillRect r="-4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1E75F2A7-538A-804B-B6DD-9B88B36B65A5}"/>
                  </a:ext>
                </a:extLst>
              </p:cNvPr>
              <p:cNvSpPr txBox="1"/>
              <p:nvPr/>
            </p:nvSpPr>
            <p:spPr>
              <a:xfrm>
                <a:off x="3702412" y="3462548"/>
                <a:ext cx="2021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1E75F2A7-538A-804B-B6DD-9B88B36B65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2412" y="3462548"/>
                <a:ext cx="202191" cy="369332"/>
              </a:xfrm>
              <a:prstGeom prst="rect">
                <a:avLst/>
              </a:prstGeom>
              <a:blipFill>
                <a:blip r:embed="rId3"/>
                <a:stretch>
                  <a:fillRect r="-43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TextBox 49">
            <a:extLst>
              <a:ext uri="{FF2B5EF4-FFF2-40B4-BE49-F238E27FC236}">
                <a16:creationId xmlns:a16="http://schemas.microsoft.com/office/drawing/2014/main" id="{E01A824D-38A9-3F45-8838-CC8F09783899}"/>
              </a:ext>
            </a:extLst>
          </p:cNvPr>
          <p:cNvSpPr txBox="1"/>
          <p:nvPr/>
        </p:nvSpPr>
        <p:spPr>
          <a:xfrm>
            <a:off x="5339908" y="3180326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DCB165A-973A-204E-9BCB-282A72CE382E}"/>
              </a:ext>
            </a:extLst>
          </p:cNvPr>
          <p:cNvSpPr txBox="1"/>
          <p:nvPr/>
        </p:nvSpPr>
        <p:spPr>
          <a:xfrm>
            <a:off x="7340285" y="2551850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25F16B28-FCDB-7B41-8CF2-CADEDFB01CF6}"/>
              </a:ext>
            </a:extLst>
          </p:cNvPr>
          <p:cNvSpPr/>
          <p:nvPr/>
        </p:nvSpPr>
        <p:spPr>
          <a:xfrm>
            <a:off x="3535452" y="2938272"/>
            <a:ext cx="122148" cy="231648"/>
          </a:xfrm>
          <a:custGeom>
            <a:avLst/>
            <a:gdLst>
              <a:gd name="connsiteX0" fmla="*/ 97764 w 122148"/>
              <a:gd name="connsiteY0" fmla="*/ 0 h 231648"/>
              <a:gd name="connsiteX1" fmla="*/ 228 w 122148"/>
              <a:gd name="connsiteY1" fmla="*/ 134112 h 231648"/>
              <a:gd name="connsiteX2" fmla="*/ 122148 w 122148"/>
              <a:gd name="connsiteY2" fmla="*/ 231648 h 23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148" h="231648">
                <a:moveTo>
                  <a:pt x="97764" y="0"/>
                </a:moveTo>
                <a:cubicBezTo>
                  <a:pt x="46964" y="47752"/>
                  <a:pt x="-3836" y="95504"/>
                  <a:pt x="228" y="134112"/>
                </a:cubicBezTo>
                <a:cubicBezTo>
                  <a:pt x="4292" y="172720"/>
                  <a:pt x="63220" y="202184"/>
                  <a:pt x="122148" y="23164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F82B54-AD41-944E-AE3B-712A89E1FA82}"/>
                  </a:ext>
                </a:extLst>
              </p:cNvPr>
              <p:cNvSpPr txBox="1"/>
              <p:nvPr/>
            </p:nvSpPr>
            <p:spPr>
              <a:xfrm>
                <a:off x="3156685" y="2882304"/>
                <a:ext cx="3750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F82B54-AD41-944E-AE3B-712A89E1FA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685" y="2882304"/>
                <a:ext cx="375039" cy="338554"/>
              </a:xfrm>
              <a:prstGeom prst="rect">
                <a:avLst/>
              </a:prstGeom>
              <a:blipFill>
                <a:blip r:embed="rId4"/>
                <a:stretch>
                  <a:fillRect b="-3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TextBox 54">
            <a:extLst>
              <a:ext uri="{FF2B5EF4-FFF2-40B4-BE49-F238E27FC236}">
                <a16:creationId xmlns:a16="http://schemas.microsoft.com/office/drawing/2014/main" id="{FC0B5059-3A9F-0D49-AECF-A45D13002195}"/>
              </a:ext>
            </a:extLst>
          </p:cNvPr>
          <p:cNvSpPr txBox="1"/>
          <p:nvPr/>
        </p:nvSpPr>
        <p:spPr>
          <a:xfrm>
            <a:off x="4023360" y="5251724"/>
            <a:ext cx="5478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 12. Bird’s eye view with angles labelled for derivation</a:t>
            </a:r>
          </a:p>
        </p:txBody>
      </p:sp>
    </p:spTree>
    <p:extLst>
      <p:ext uri="{BB962C8B-B14F-4D97-AF65-F5344CB8AC3E}">
        <p14:creationId xmlns:p14="http://schemas.microsoft.com/office/powerpoint/2010/main" val="23456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4D93737-5919-0E49-99AC-F90EA4C034C9}"/>
              </a:ext>
            </a:extLst>
          </p:cNvPr>
          <p:cNvCxnSpPr/>
          <p:nvPr/>
        </p:nvCxnSpPr>
        <p:spPr>
          <a:xfrm>
            <a:off x="2852928" y="1316736"/>
            <a:ext cx="0" cy="3584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C9B237D-DB73-FB4B-8FF5-81B202BF171E}"/>
              </a:ext>
            </a:extLst>
          </p:cNvPr>
          <p:cNvCxnSpPr/>
          <p:nvPr/>
        </p:nvCxnSpPr>
        <p:spPr>
          <a:xfrm>
            <a:off x="5157216" y="1316736"/>
            <a:ext cx="0" cy="3584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AEB9E6-22A0-8941-90B4-498C3E8815AB}"/>
              </a:ext>
            </a:extLst>
          </p:cNvPr>
          <p:cNvCxnSpPr/>
          <p:nvPr/>
        </p:nvCxnSpPr>
        <p:spPr>
          <a:xfrm>
            <a:off x="2852928" y="2938272"/>
            <a:ext cx="230428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2851C1-55AD-B541-95C3-405FAA92AB9D}"/>
              </a:ext>
            </a:extLst>
          </p:cNvPr>
          <p:cNvSpPr/>
          <p:nvPr/>
        </p:nvSpPr>
        <p:spPr>
          <a:xfrm>
            <a:off x="4928616" y="2746358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3096CB2-532C-734A-98D0-0B036C5D6AE8}"/>
              </a:ext>
            </a:extLst>
          </p:cNvPr>
          <p:cNvCxnSpPr>
            <a:cxnSpLocks/>
          </p:cNvCxnSpPr>
          <p:nvPr/>
        </p:nvCxnSpPr>
        <p:spPr>
          <a:xfrm flipV="1">
            <a:off x="2852928" y="2951554"/>
            <a:ext cx="2304287" cy="3331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739F4BF-35B9-1B41-98D7-3B83852BB5F0}"/>
              </a:ext>
            </a:extLst>
          </p:cNvPr>
          <p:cNvCxnSpPr>
            <a:cxnSpLocks/>
          </p:cNvCxnSpPr>
          <p:nvPr/>
        </p:nvCxnSpPr>
        <p:spPr>
          <a:xfrm flipH="1">
            <a:off x="2852928" y="2139696"/>
            <a:ext cx="4498848" cy="1652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45E9FB3-2116-594E-8246-8E8FA49D2749}"/>
              </a:ext>
            </a:extLst>
          </p:cNvPr>
          <p:cNvSpPr/>
          <p:nvPr/>
        </p:nvSpPr>
        <p:spPr>
          <a:xfrm>
            <a:off x="7123176" y="1927425"/>
            <a:ext cx="457200" cy="424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7EA4662-40A7-E446-BFD3-73C31112FDDF}"/>
              </a:ext>
            </a:extLst>
          </p:cNvPr>
          <p:cNvCxnSpPr/>
          <p:nvPr/>
        </p:nvCxnSpPr>
        <p:spPr>
          <a:xfrm flipH="1">
            <a:off x="2852928" y="2965704"/>
            <a:ext cx="2304287" cy="1655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B1E4F64-FE6E-A242-8E8E-31C767C41D52}"/>
              </a:ext>
            </a:extLst>
          </p:cNvPr>
          <p:cNvSpPr txBox="1"/>
          <p:nvPr/>
        </p:nvSpPr>
        <p:spPr>
          <a:xfrm>
            <a:off x="1243270" y="3725549"/>
            <a:ext cx="71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Focus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5D66EEB-0771-0F46-A2C5-D186D515615C}"/>
              </a:ext>
            </a:extLst>
          </p:cNvPr>
          <p:cNvCxnSpPr>
            <a:cxnSpLocks/>
          </p:cNvCxnSpPr>
          <p:nvPr/>
        </p:nvCxnSpPr>
        <p:spPr>
          <a:xfrm>
            <a:off x="2663952" y="2951554"/>
            <a:ext cx="6096" cy="8401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8C9631-5624-F244-935F-943C95250FF4}"/>
              </a:ext>
            </a:extLst>
          </p:cNvPr>
          <p:cNvCxnSpPr>
            <a:cxnSpLocks/>
          </p:cNvCxnSpPr>
          <p:nvPr/>
        </p:nvCxnSpPr>
        <p:spPr>
          <a:xfrm>
            <a:off x="2663952" y="3791712"/>
            <a:ext cx="0" cy="8290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DCBFE90-670C-6A42-9414-8C077741A405}"/>
              </a:ext>
            </a:extLst>
          </p:cNvPr>
          <p:cNvCxnSpPr>
            <a:stCxn id="30" idx="3"/>
          </p:cNvCxnSpPr>
          <p:nvPr/>
        </p:nvCxnSpPr>
        <p:spPr>
          <a:xfrm flipV="1">
            <a:off x="1961800" y="3791712"/>
            <a:ext cx="897224" cy="118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32569AC-6354-BD4C-9AB5-AFA0474BF447}"/>
              </a:ext>
            </a:extLst>
          </p:cNvPr>
          <p:cNvSpPr txBox="1"/>
          <p:nvPr/>
        </p:nvSpPr>
        <p:spPr>
          <a:xfrm>
            <a:off x="2035238" y="4086823"/>
            <a:ext cx="588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Rmax</a:t>
            </a:r>
            <a:endParaRPr lang="en-US" sz="1400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1397FC0C-BF07-7343-8A80-0B9782C715A2}"/>
              </a:ext>
            </a:extLst>
          </p:cNvPr>
          <p:cNvSpPr/>
          <p:nvPr/>
        </p:nvSpPr>
        <p:spPr>
          <a:xfrm>
            <a:off x="3911586" y="3121152"/>
            <a:ext cx="111774" cy="243840"/>
          </a:xfrm>
          <a:custGeom>
            <a:avLst/>
            <a:gdLst>
              <a:gd name="connsiteX0" fmla="*/ 50814 w 111774"/>
              <a:gd name="connsiteY0" fmla="*/ 0 h 243840"/>
              <a:gd name="connsiteX1" fmla="*/ 2046 w 111774"/>
              <a:gd name="connsiteY1" fmla="*/ 158496 h 243840"/>
              <a:gd name="connsiteX2" fmla="*/ 111774 w 111774"/>
              <a:gd name="connsiteY2" fmla="*/ 243840 h 24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1774" h="243840">
                <a:moveTo>
                  <a:pt x="50814" y="0"/>
                </a:moveTo>
                <a:cubicBezTo>
                  <a:pt x="21350" y="58928"/>
                  <a:pt x="-8114" y="117856"/>
                  <a:pt x="2046" y="158496"/>
                </a:cubicBezTo>
                <a:cubicBezTo>
                  <a:pt x="12206" y="199136"/>
                  <a:pt x="61990" y="221488"/>
                  <a:pt x="111774" y="24384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761110AF-43F4-9440-99E8-4FA1FF9DB71C}"/>
              </a:ext>
            </a:extLst>
          </p:cNvPr>
          <p:cNvSpPr/>
          <p:nvPr/>
        </p:nvSpPr>
        <p:spPr>
          <a:xfrm>
            <a:off x="4002140" y="3364992"/>
            <a:ext cx="167524" cy="316992"/>
          </a:xfrm>
          <a:custGeom>
            <a:avLst/>
            <a:gdLst>
              <a:gd name="connsiteX0" fmla="*/ 33412 w 167524"/>
              <a:gd name="connsiteY0" fmla="*/ 0 h 316992"/>
              <a:gd name="connsiteX1" fmla="*/ 9028 w 167524"/>
              <a:gd name="connsiteY1" fmla="*/ 195072 h 316992"/>
              <a:gd name="connsiteX2" fmla="*/ 167524 w 167524"/>
              <a:gd name="connsiteY2" fmla="*/ 316992 h 316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7524" h="316992">
                <a:moveTo>
                  <a:pt x="33412" y="0"/>
                </a:moveTo>
                <a:cubicBezTo>
                  <a:pt x="10044" y="71120"/>
                  <a:pt x="-13324" y="142240"/>
                  <a:pt x="9028" y="195072"/>
                </a:cubicBezTo>
                <a:cubicBezTo>
                  <a:pt x="31380" y="247904"/>
                  <a:pt x="99452" y="282448"/>
                  <a:pt x="167524" y="31699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C95055A-7FD4-1242-BFB2-73FEAD90895A}"/>
                  </a:ext>
                </a:extLst>
              </p:cNvPr>
              <p:cNvSpPr txBox="1"/>
              <p:nvPr/>
            </p:nvSpPr>
            <p:spPr>
              <a:xfrm>
                <a:off x="3598781" y="3126282"/>
                <a:ext cx="2021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C95055A-7FD4-1242-BFB2-73FEAD9089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8781" y="3126282"/>
                <a:ext cx="202191" cy="369332"/>
              </a:xfrm>
              <a:prstGeom prst="rect">
                <a:avLst/>
              </a:prstGeom>
              <a:blipFill>
                <a:blip r:embed="rId2"/>
                <a:stretch>
                  <a:fillRect r="-4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1E75F2A7-538A-804B-B6DD-9B88B36B65A5}"/>
                  </a:ext>
                </a:extLst>
              </p:cNvPr>
              <p:cNvSpPr txBox="1"/>
              <p:nvPr/>
            </p:nvSpPr>
            <p:spPr>
              <a:xfrm>
                <a:off x="3702412" y="3462548"/>
                <a:ext cx="2021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1E75F2A7-538A-804B-B6DD-9B88B36B65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2412" y="3462548"/>
                <a:ext cx="202191" cy="369332"/>
              </a:xfrm>
              <a:prstGeom prst="rect">
                <a:avLst/>
              </a:prstGeom>
              <a:blipFill>
                <a:blip r:embed="rId3"/>
                <a:stretch>
                  <a:fillRect r="-437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TextBox 49">
            <a:extLst>
              <a:ext uri="{FF2B5EF4-FFF2-40B4-BE49-F238E27FC236}">
                <a16:creationId xmlns:a16="http://schemas.microsoft.com/office/drawing/2014/main" id="{E01A824D-38A9-3F45-8838-CC8F09783899}"/>
              </a:ext>
            </a:extLst>
          </p:cNvPr>
          <p:cNvSpPr txBox="1"/>
          <p:nvPr/>
        </p:nvSpPr>
        <p:spPr>
          <a:xfrm>
            <a:off x="5339908" y="3180326"/>
            <a:ext cx="197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Scattering detector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DCB165A-973A-204E-9BCB-282A72CE382E}"/>
              </a:ext>
            </a:extLst>
          </p:cNvPr>
          <p:cNvSpPr txBox="1"/>
          <p:nvPr/>
        </p:nvSpPr>
        <p:spPr>
          <a:xfrm>
            <a:off x="7340285" y="2551850"/>
            <a:ext cx="1988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Absorbing detector</a:t>
            </a:r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25F16B28-FCDB-7B41-8CF2-CADEDFB01CF6}"/>
              </a:ext>
            </a:extLst>
          </p:cNvPr>
          <p:cNvSpPr/>
          <p:nvPr/>
        </p:nvSpPr>
        <p:spPr>
          <a:xfrm>
            <a:off x="3535452" y="2938272"/>
            <a:ext cx="122148" cy="231648"/>
          </a:xfrm>
          <a:custGeom>
            <a:avLst/>
            <a:gdLst>
              <a:gd name="connsiteX0" fmla="*/ 97764 w 122148"/>
              <a:gd name="connsiteY0" fmla="*/ 0 h 231648"/>
              <a:gd name="connsiteX1" fmla="*/ 228 w 122148"/>
              <a:gd name="connsiteY1" fmla="*/ 134112 h 231648"/>
              <a:gd name="connsiteX2" fmla="*/ 122148 w 122148"/>
              <a:gd name="connsiteY2" fmla="*/ 231648 h 23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148" h="231648">
                <a:moveTo>
                  <a:pt x="97764" y="0"/>
                </a:moveTo>
                <a:cubicBezTo>
                  <a:pt x="46964" y="47752"/>
                  <a:pt x="-3836" y="95504"/>
                  <a:pt x="228" y="134112"/>
                </a:cubicBezTo>
                <a:cubicBezTo>
                  <a:pt x="4292" y="172720"/>
                  <a:pt x="63220" y="202184"/>
                  <a:pt x="122148" y="23164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F82B54-AD41-944E-AE3B-712A89E1FA82}"/>
                  </a:ext>
                </a:extLst>
              </p:cNvPr>
              <p:cNvSpPr txBox="1"/>
              <p:nvPr/>
            </p:nvSpPr>
            <p:spPr>
              <a:xfrm>
                <a:off x="3156685" y="2882304"/>
                <a:ext cx="3750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7F82B54-AD41-944E-AE3B-712A89E1FA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56685" y="2882304"/>
                <a:ext cx="375039" cy="338554"/>
              </a:xfrm>
              <a:prstGeom prst="rect">
                <a:avLst/>
              </a:prstGeom>
              <a:blipFill>
                <a:blip r:embed="rId4"/>
                <a:stretch>
                  <a:fillRect b="-3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63790AB-2119-C341-A63B-FCC5EBD7EB7D}"/>
                  </a:ext>
                </a:extLst>
              </p:cNvPr>
              <p:cNvSpPr txBox="1"/>
              <p:nvPr/>
            </p:nvSpPr>
            <p:spPr>
              <a:xfrm>
                <a:off x="760958" y="3182255"/>
                <a:ext cx="18115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Rmin+dz</a:t>
                </a:r>
                <a:r>
                  <a:rPr lang="en-US" sz="1400" dirty="0"/>
                  <a:t>*tan(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sz="1400" dirty="0"/>
                  <a:t>) = dx</a:t>
                </a:r>
              </a:p>
              <a:p>
                <a:endParaRPr lang="en-US" sz="1400" dirty="0"/>
              </a:p>
            </p:txBody>
          </p:sp>
        </mc:Choice>
        <mc:Fallback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63790AB-2119-C341-A63B-FCC5EBD7EB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58" y="3182255"/>
                <a:ext cx="1811554" cy="523220"/>
              </a:xfrm>
              <a:prstGeom prst="rect">
                <a:avLst/>
              </a:prstGeom>
              <a:blipFill>
                <a:blip r:embed="rId5"/>
                <a:stretch>
                  <a:fillRect l="-1399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F7A4BBB-8E3C-574A-85FD-88D965D9DF73}"/>
              </a:ext>
            </a:extLst>
          </p:cNvPr>
          <p:cNvCxnSpPr/>
          <p:nvPr/>
        </p:nvCxnSpPr>
        <p:spPr>
          <a:xfrm>
            <a:off x="2871216" y="4920889"/>
            <a:ext cx="224960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E30803D-4D8E-B246-907D-436EC59D5856}"/>
              </a:ext>
            </a:extLst>
          </p:cNvPr>
          <p:cNvSpPr txBox="1"/>
          <p:nvPr/>
        </p:nvSpPr>
        <p:spPr>
          <a:xfrm>
            <a:off x="3739500" y="5036345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dz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EE2FAF-9CDF-C64D-B3A2-1BE60BD27CEC}"/>
              </a:ext>
            </a:extLst>
          </p:cNvPr>
          <p:cNvSpPr txBox="1"/>
          <p:nvPr/>
        </p:nvSpPr>
        <p:spPr>
          <a:xfrm>
            <a:off x="7772400" y="3523488"/>
            <a:ext cx="4026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Assuming focus has coordinates (dx,0,dz)</a:t>
            </a:r>
          </a:p>
        </p:txBody>
      </p:sp>
      <p:pic>
        <p:nvPicPr>
          <p:cNvPr id="2052" name="Picture 4" descr="equation.pdf">
            <a:extLst>
              <a:ext uri="{FF2B5EF4-FFF2-40B4-BE49-F238E27FC236}">
                <a16:creationId xmlns:a16="http://schemas.microsoft.com/office/drawing/2014/main" id="{5093AEBA-5A2F-CC4A-B0F6-11007C9A5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756" y="3992802"/>
            <a:ext cx="2788920" cy="426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quation.pdf">
            <a:extLst>
              <a:ext uri="{FF2B5EF4-FFF2-40B4-BE49-F238E27FC236}">
                <a16:creationId xmlns:a16="http://schemas.microsoft.com/office/drawing/2014/main" id="{27F5B274-C2D8-684B-8772-436A350FC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756" y="4495126"/>
            <a:ext cx="2788920" cy="363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equation.pdf">
            <a:extLst>
              <a:ext uri="{FF2B5EF4-FFF2-40B4-BE49-F238E27FC236}">
                <a16:creationId xmlns:a16="http://schemas.microsoft.com/office/drawing/2014/main" id="{0E4F48A9-3135-D940-A9A8-B7E2BD216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482" y="5030281"/>
            <a:ext cx="3578772" cy="375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E31494F0-32D5-7242-806D-CFB318BFA2E6}"/>
              </a:ext>
            </a:extLst>
          </p:cNvPr>
          <p:cNvSpPr txBox="1"/>
          <p:nvPr/>
        </p:nvSpPr>
        <p:spPr>
          <a:xfrm>
            <a:off x="2856397" y="5831615"/>
            <a:ext cx="5478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 12. Bird’s eye view with angles labelled for derivation</a:t>
            </a:r>
          </a:p>
        </p:txBody>
      </p:sp>
    </p:spTree>
    <p:extLst>
      <p:ext uri="{BB962C8B-B14F-4D97-AF65-F5344CB8AC3E}">
        <p14:creationId xmlns:p14="http://schemas.microsoft.com/office/powerpoint/2010/main" val="1311400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quation.pdf">
            <a:extLst>
              <a:ext uri="{FF2B5EF4-FFF2-40B4-BE49-F238E27FC236}">
                <a16:creationId xmlns:a16="http://schemas.microsoft.com/office/drawing/2014/main" id="{AFD034D6-C79F-D64C-B493-9871723DF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6539" y="2599690"/>
            <a:ext cx="3537407" cy="119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quation.pdf">
            <a:extLst>
              <a:ext uri="{FF2B5EF4-FFF2-40B4-BE49-F238E27FC236}">
                <a16:creationId xmlns:a16="http://schemas.microsoft.com/office/drawing/2014/main" id="{5D73C452-B12F-FE4E-8595-96F0C10168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859" y="2672276"/>
            <a:ext cx="3279141" cy="868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E8D989-0554-F74C-846B-789453DD7F4C}"/>
              </a:ext>
            </a:extLst>
          </p:cNvPr>
          <p:cNvSpPr txBox="1"/>
          <p:nvPr/>
        </p:nvSpPr>
        <p:spPr>
          <a:xfrm>
            <a:off x="1526539" y="4419600"/>
            <a:ext cx="8819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Where a is the semi-major axis and b is the semi-minor axis</a:t>
            </a:r>
          </a:p>
        </p:txBody>
      </p:sp>
    </p:spTree>
    <p:extLst>
      <p:ext uri="{BB962C8B-B14F-4D97-AF65-F5344CB8AC3E}">
        <p14:creationId xmlns:p14="http://schemas.microsoft.com/office/powerpoint/2010/main" val="5493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94C25-C074-1944-A7CB-118ED942F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AEB3A-B028-334A-B5D3-6E7279083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Overview</a:t>
            </a:r>
          </a:p>
          <a:p>
            <a:r>
              <a:rPr lang="en-US" dirty="0"/>
              <a:t>Coincidence Checker: Calibration, Filtration and Finding coincidences</a:t>
            </a:r>
          </a:p>
          <a:p>
            <a:r>
              <a:rPr lang="en-US" dirty="0"/>
              <a:t>Image Reconstruction- Reading data files</a:t>
            </a:r>
          </a:p>
          <a:p>
            <a:r>
              <a:rPr lang="en-US" dirty="0"/>
              <a:t>Cone Generation: Theory and implication</a:t>
            </a:r>
          </a:p>
          <a:p>
            <a:r>
              <a:rPr lang="en-US" dirty="0"/>
              <a:t>Ellipse Generation – Conic sections and ellipse basics</a:t>
            </a:r>
          </a:p>
          <a:p>
            <a:r>
              <a:rPr lang="en-US" dirty="0"/>
              <a:t>Matrix Generation and plotting</a:t>
            </a:r>
          </a:p>
          <a:p>
            <a:r>
              <a:rPr lang="en-US" dirty="0"/>
              <a:t>Final results</a:t>
            </a:r>
          </a:p>
          <a:p>
            <a:r>
              <a:rPr lang="en-US" dirty="0"/>
              <a:t>Limitations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72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8D710-8DF3-481D-8DA2-12C21A46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	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E17F01A-0839-D248-B73D-1821277C5E02}"/>
              </a:ext>
            </a:extLst>
          </p:cNvPr>
          <p:cNvSpPr/>
          <p:nvPr/>
        </p:nvSpPr>
        <p:spPr>
          <a:xfrm>
            <a:off x="439543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Coincidence Finder</a:t>
            </a:r>
          </a:p>
          <a:p>
            <a:pPr algn="ctr"/>
            <a:r>
              <a:rPr lang="en-US" b="1" dirty="0"/>
              <a:t>User input</a:t>
            </a:r>
          </a:p>
          <a:p>
            <a:pPr algn="ctr"/>
            <a:r>
              <a:rPr lang="en-US" b="1" dirty="0"/>
              <a:t>Data calibration</a:t>
            </a:r>
          </a:p>
          <a:p>
            <a:pPr algn="ctr"/>
            <a:r>
              <a:rPr lang="en-US" b="1" dirty="0"/>
              <a:t>Filtering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63B347F-5B6A-7D46-9749-AB7A7EF837C2}"/>
              </a:ext>
            </a:extLst>
          </p:cNvPr>
          <p:cNvSpPr/>
          <p:nvPr/>
        </p:nvSpPr>
        <p:spPr>
          <a:xfrm>
            <a:off x="4359271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Image </a:t>
            </a:r>
            <a:r>
              <a:rPr lang="en-US" sz="2400" b="1" u="sng" dirty="0" err="1"/>
              <a:t>Reconstructor</a:t>
            </a:r>
            <a:endParaRPr lang="en-US" sz="2400" b="1" u="sng" dirty="0"/>
          </a:p>
          <a:p>
            <a:pPr algn="ctr"/>
            <a:r>
              <a:rPr lang="en-US" b="1" dirty="0"/>
              <a:t>Cone generation</a:t>
            </a:r>
          </a:p>
          <a:p>
            <a:pPr algn="ctr"/>
            <a:r>
              <a:rPr lang="en-US" b="1" dirty="0"/>
              <a:t>Conic sections</a:t>
            </a:r>
          </a:p>
          <a:p>
            <a:pPr algn="ctr"/>
            <a:r>
              <a:rPr lang="en-US" b="1" dirty="0" err="1"/>
              <a:t>Pixelation</a:t>
            </a:r>
            <a:endParaRPr lang="en-US" b="1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D64A24C-9EC1-8A4C-BF86-AAD20698DEE4}"/>
              </a:ext>
            </a:extLst>
          </p:cNvPr>
          <p:cNvSpPr/>
          <p:nvPr/>
        </p:nvSpPr>
        <p:spPr>
          <a:xfrm>
            <a:off x="8278999" y="2506717"/>
            <a:ext cx="3657600" cy="1939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/>
              <a:t>Plotter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Data plotting</a:t>
            </a:r>
          </a:p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7EB256-97C3-4348-A3BB-B1F6E77B67C8}"/>
              </a:ext>
            </a:extLst>
          </p:cNvPr>
          <p:cNvSpPr txBox="1"/>
          <p:nvPr/>
        </p:nvSpPr>
        <p:spPr>
          <a:xfrm>
            <a:off x="1621786" y="6252743"/>
            <a:ext cx="9132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/>
              <a:t>Fig 1 – Diagram showing the three main programs used in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9112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Calibrating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digitisers used by the experimental team output the timestamp and an uncalibrated energy of each event. </a:t>
            </a:r>
          </a:p>
          <a:p>
            <a:r>
              <a:rPr lang="en-GB" dirty="0"/>
              <a:t>The Coincidence Checker program reads each uncalibrated energy and applies a calibration. </a:t>
            </a:r>
          </a:p>
          <a:p>
            <a:r>
              <a:rPr lang="en-GB" dirty="0"/>
              <a:t>The timestamp can also be shifted.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372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Filtering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/>
                  <a:t>The calibrated energy is checked against the user defined limits.</a:t>
                </a:r>
              </a:p>
              <a:p>
                <a:r>
                  <a:rPr lang="en-GB" dirty="0"/>
                  <a:t>Valid events are stored in an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object.</a:t>
                </a:r>
              </a:p>
              <a:p>
                <a:r>
                  <a:rPr lang="en-GB" dirty="0"/>
                  <a:t>Lists of  ‘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𝐸𝑣𝑒𝑛𝑡𝐸𝑛𝑡𝑟𝑦</m:t>
                    </m:r>
                  </m:oMath>
                </a14:m>
                <a:r>
                  <a:rPr lang="en-GB" dirty="0"/>
                  <a:t>’ objects are created for each detector.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725495-7D5B-4741-AA53-42677E8ECC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667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events from scattering detector lists are then checked against events from absorber detector lists. </a:t>
            </a: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AB4D1410-AC7B-486D-8E71-1FEE02EAC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079" y="2888448"/>
            <a:ext cx="6517061" cy="3194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1CCC7F-F86B-42A2-934B-B6C2B7650C81}"/>
              </a:ext>
            </a:extLst>
          </p:cNvPr>
          <p:cNvSpPr txBox="1"/>
          <p:nvPr/>
        </p:nvSpPr>
        <p:spPr>
          <a:xfrm>
            <a:off x="1621786" y="6252743"/>
            <a:ext cx="9132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/>
              <a:t>Fig 2 – Diagram showing how the event lists are checked against </a:t>
            </a:r>
            <a:r>
              <a:rPr lang="en-GB" i="1" dirty="0" err="1"/>
              <a:t>eachother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240040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27400CEC-6641-40CC-9DFC-EFFB7756F6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98" y="3429000"/>
            <a:ext cx="6343139" cy="25543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6E78CD-7D83-41BE-897F-4AF3DC114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Coincidence Checker – Finding Coincidences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25495-7D5B-4741-AA53-42677E8EC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 coincidence is found when the timestamp of two events are within tolerance of each other. </a:t>
            </a:r>
          </a:p>
        </p:txBody>
      </p:sp>
      <p:pic>
        <p:nvPicPr>
          <p:cNvPr id="6" name="Picture 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99E1C7E-1880-422E-AC19-73A6681518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99" y="3429000"/>
            <a:ext cx="6343138" cy="25930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47A9C8-EDFF-4B88-A8E5-267876A8847A}"/>
              </a:ext>
            </a:extLst>
          </p:cNvPr>
          <p:cNvSpPr txBox="1"/>
          <p:nvPr/>
        </p:nvSpPr>
        <p:spPr>
          <a:xfrm>
            <a:off x="7178872" y="2924731"/>
            <a:ext cx="2041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Absorber events list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0E8C13-DA7F-4C23-82E1-4C61B5799ACB}"/>
              </a:ext>
            </a:extLst>
          </p:cNvPr>
          <p:cNvSpPr txBox="1"/>
          <p:nvPr/>
        </p:nvSpPr>
        <p:spPr>
          <a:xfrm>
            <a:off x="3097056" y="2924731"/>
            <a:ext cx="1832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Scatter events list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B38629-EC11-4BC1-971B-C1195986A8B3}"/>
              </a:ext>
            </a:extLst>
          </p:cNvPr>
          <p:cNvSpPr txBox="1"/>
          <p:nvPr/>
        </p:nvSpPr>
        <p:spPr>
          <a:xfrm>
            <a:off x="1621786" y="6252743"/>
            <a:ext cx="9132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/>
              <a:t>Fig 3 – Diagram showing how pairs of event lists are checked for coincidences.</a:t>
            </a:r>
          </a:p>
        </p:txBody>
      </p:sp>
    </p:spTree>
    <p:extLst>
      <p:ext uri="{BB962C8B-B14F-4D97-AF65-F5344CB8AC3E}">
        <p14:creationId xmlns:p14="http://schemas.microsoft.com/office/powerpoint/2010/main" val="343903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A026-3B06-4D8C-B7E9-7BB1303A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Reconstruction - Reading Data Files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Each line of data corresponds to a coincidence. </a:t>
                </a:r>
              </a:p>
              <a:p>
                <a:r>
                  <a:rPr lang="en-GB" dirty="0"/>
                  <a:t>The detector numbers are used to get the geometries from the ‘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𝐷𝑒𝑡𝑒𝑐𝑡𝑜𝑟𝑇𝑦𝑝𝑒</m:t>
                    </m:r>
                  </m:oMath>
                </a14:m>
                <a:r>
                  <a:rPr lang="en-GB" dirty="0"/>
                  <a:t>’ list which is populated by the user inputs. </a:t>
                </a:r>
              </a:p>
              <a:p>
                <a:r>
                  <a:rPr lang="en-GB" dirty="0"/>
                  <a:t>The energies are used to work out the scattering angle.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7E2CA32-50FB-4B06-8748-4B91B7FD3A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918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</TotalTime>
  <Words>1289</Words>
  <Application>Microsoft Macintosh PowerPoint</Application>
  <PresentationFormat>Widescreen</PresentationFormat>
  <Paragraphs>203</Paragraphs>
  <Slides>29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等线</vt:lpstr>
      <vt:lpstr>Arial</vt:lpstr>
      <vt:lpstr>Calibri</vt:lpstr>
      <vt:lpstr>Calibri Light</vt:lpstr>
      <vt:lpstr>Cambria Math</vt:lpstr>
      <vt:lpstr>Office Theme</vt:lpstr>
      <vt:lpstr>Medical Imaging Group Studies:  Data Analysis and Image Reconstruction</vt:lpstr>
      <vt:lpstr>Introduction </vt:lpstr>
      <vt:lpstr>Contents</vt:lpstr>
      <vt:lpstr>Overview </vt:lpstr>
      <vt:lpstr>Coincidence Checker – Calibrating Data</vt:lpstr>
      <vt:lpstr>Coincidence Checker – Filtering Data</vt:lpstr>
      <vt:lpstr>Coincidence Checker – Finding Coincidences</vt:lpstr>
      <vt:lpstr>Coincidence Checker – Finding Coincidences</vt:lpstr>
      <vt:lpstr>Image Reconstruction - Reading Data Files </vt:lpstr>
      <vt:lpstr>Cone Generation</vt:lpstr>
      <vt:lpstr>Conical back-projection</vt:lpstr>
      <vt:lpstr>Detector Setup</vt:lpstr>
      <vt:lpstr>Detector Setup</vt:lpstr>
      <vt:lpstr>Ellipse Generation</vt:lpstr>
      <vt:lpstr>Ellipse basics</vt:lpstr>
      <vt:lpstr>Ellipse projection onto plane</vt:lpstr>
      <vt:lpstr>Matrix Generation</vt:lpstr>
      <vt:lpstr>Matrix plotting </vt:lpstr>
      <vt:lpstr>Results</vt:lpstr>
      <vt:lpstr>PowerPoint Presentation</vt:lpstr>
      <vt:lpstr>PowerPoint Presentation</vt:lpstr>
      <vt:lpstr>Limitations </vt:lpstr>
      <vt:lpstr>Limitations </vt:lpstr>
      <vt:lpstr>Uncertainties</vt:lpstr>
      <vt:lpstr>Conclusion</vt:lpstr>
      <vt:lpstr>References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Imaging Group Studies: Image Reconstruction</dc:title>
  <dc:creator>Jack Joynson</dc:creator>
  <cp:lastModifiedBy>Ziyue Wang</cp:lastModifiedBy>
  <cp:revision>157</cp:revision>
  <dcterms:created xsi:type="dcterms:W3CDTF">2018-02-28T16:18:17Z</dcterms:created>
  <dcterms:modified xsi:type="dcterms:W3CDTF">2018-03-12T21:41:42Z</dcterms:modified>
</cp:coreProperties>
</file>

<file path=docProps/thumbnail.jpeg>
</file>